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Merriweather" panose="00000500000000000000" pitchFamily="2"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AZ ISHTIAQ KHAN" userId="0e5a5558-2341-4fc4-8dbc-f55b251b812f" providerId="ADAL" clId="{71609146-AA34-48A2-BA0E-99CA3DAEAAE3}"/>
    <pc:docChg chg="undo custSel modSld">
      <pc:chgData name="MAHAZ ISHTIAQ KHAN" userId="0e5a5558-2341-4fc4-8dbc-f55b251b812f" providerId="ADAL" clId="{71609146-AA34-48A2-BA0E-99CA3DAEAAE3}" dt="2025-04-10T12:04:39.679" v="1" actId="1076"/>
      <pc:docMkLst>
        <pc:docMk/>
      </pc:docMkLst>
      <pc:sldChg chg="modSp mod">
        <pc:chgData name="MAHAZ ISHTIAQ KHAN" userId="0e5a5558-2341-4fc4-8dbc-f55b251b812f" providerId="ADAL" clId="{71609146-AA34-48A2-BA0E-99CA3DAEAAE3}" dt="2025-04-10T12:04:39.679" v="1" actId="1076"/>
        <pc:sldMkLst>
          <pc:docMk/>
          <pc:sldMk cId="0" sldId="256"/>
        </pc:sldMkLst>
        <pc:grpChg chg="mod">
          <ac:chgData name="MAHAZ ISHTIAQ KHAN" userId="0e5a5558-2341-4fc4-8dbc-f55b251b812f" providerId="ADAL" clId="{71609146-AA34-48A2-BA0E-99CA3DAEAAE3}" dt="2025-04-10T12:04:39.679" v="1" actId="1076"/>
          <ac:grpSpMkLst>
            <pc:docMk/>
            <pc:sldMk cId="0" sldId="256"/>
            <ac:grpSpMk id="3"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E"/>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4902"/>
              </a:srgbClr>
            </a:solidFill>
          </p:spPr>
          <p:txBody>
            <a:bodyPr/>
            <a:lstStyle/>
            <a:p>
              <a:endParaRPr lang="en-AE"/>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AE"/>
          </a:p>
        </p:txBody>
      </p:sp>
      <p:sp>
        <p:nvSpPr>
          <p:cNvPr id="6" name="TextBox 6"/>
          <p:cNvSpPr txBox="1"/>
          <p:nvPr/>
        </p:nvSpPr>
        <p:spPr>
          <a:xfrm>
            <a:off x="980778" y="1558826"/>
            <a:ext cx="9468445" cy="3664000"/>
          </a:xfrm>
          <a:prstGeom prst="rect">
            <a:avLst/>
          </a:prstGeom>
        </p:spPr>
        <p:txBody>
          <a:bodyPr lIns="0" tIns="0" rIns="0" bIns="0" rtlCol="0" anchor="t">
            <a:spAutoFit/>
          </a:bodyPr>
          <a:lstStyle/>
          <a:p>
            <a:pPr algn="l">
              <a:lnSpc>
                <a:spcPts val="9499"/>
              </a:lnSpc>
            </a:pPr>
            <a:r>
              <a:rPr lang="en-US" sz="7562">
                <a:solidFill>
                  <a:srgbClr val="F5F0F0"/>
                </a:solidFill>
                <a:latin typeface="Merriweather"/>
                <a:ea typeface="Merriweather"/>
                <a:cs typeface="Merriweather"/>
                <a:sym typeface="Merriweather"/>
              </a:rPr>
              <a:t>Hotel Management System Database Project</a:t>
            </a:r>
          </a:p>
        </p:txBody>
      </p:sp>
      <p:sp>
        <p:nvSpPr>
          <p:cNvPr id="7" name="TextBox 7"/>
          <p:cNvSpPr txBox="1"/>
          <p:nvPr/>
        </p:nvSpPr>
        <p:spPr>
          <a:xfrm>
            <a:off x="980778" y="5547866"/>
            <a:ext cx="9468445" cy="2336601"/>
          </a:xfrm>
          <a:prstGeom prst="rect">
            <a:avLst/>
          </a:prstGeom>
        </p:spPr>
        <p:txBody>
          <a:bodyPr lIns="0" tIns="0" rIns="0" bIns="0" rtlCol="0" anchor="t">
            <a:spAutoFit/>
          </a:bodyPr>
          <a:lstStyle/>
          <a:p>
            <a:pPr algn="l">
              <a:lnSpc>
                <a:spcPts val="3500"/>
              </a:lnSpc>
            </a:pPr>
            <a:r>
              <a:rPr lang="en-US" sz="2187" dirty="0">
                <a:solidFill>
                  <a:srgbClr val="E2E6E9"/>
                </a:solidFill>
                <a:latin typeface="Merriweather"/>
                <a:ea typeface="Merriweather"/>
                <a:cs typeface="Merriweather"/>
                <a:sym typeface="Merriweather"/>
              </a:rPr>
              <a:t>Our Hotel Management System Database Project streamlines operations for multiple hotel companies. It offers comprehensive booking management, customer profiling, and company administration features. The system's robust architecture ensures efficient data handling and seamless user experience.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E"/>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4902"/>
              </a:srgbClr>
            </a:solidFill>
          </p:spPr>
          <p:txBody>
            <a:bodyPr/>
            <a:lstStyle/>
            <a:p>
              <a:endParaRPr lang="en-AE"/>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AE"/>
          </a:p>
        </p:txBody>
      </p:sp>
      <p:sp>
        <p:nvSpPr>
          <p:cNvPr id="6" name="TextBox 6"/>
          <p:cNvSpPr txBox="1"/>
          <p:nvPr/>
        </p:nvSpPr>
        <p:spPr>
          <a:xfrm>
            <a:off x="936724" y="719435"/>
            <a:ext cx="7748885" cy="855464"/>
          </a:xfrm>
          <a:prstGeom prst="rect">
            <a:avLst/>
          </a:prstGeom>
        </p:spPr>
        <p:txBody>
          <a:bodyPr lIns="0" tIns="0" rIns="0" bIns="0" rtlCol="0" anchor="t">
            <a:spAutoFit/>
          </a:bodyPr>
          <a:lstStyle/>
          <a:p>
            <a:pPr algn="l">
              <a:lnSpc>
                <a:spcPts val="6562"/>
              </a:lnSpc>
            </a:pPr>
            <a:r>
              <a:rPr lang="en-US" sz="5250">
                <a:solidFill>
                  <a:srgbClr val="F5F0F0"/>
                </a:solidFill>
                <a:latin typeface="Merriweather"/>
                <a:ea typeface="Merriweather"/>
                <a:cs typeface="Merriweather"/>
                <a:sym typeface="Merriweather"/>
              </a:rPr>
              <a:t>Core Features Overview</a:t>
            </a:r>
          </a:p>
        </p:txBody>
      </p:sp>
      <p:grpSp>
        <p:nvGrpSpPr>
          <p:cNvPr id="7" name="Group 7"/>
          <p:cNvGrpSpPr/>
          <p:nvPr/>
        </p:nvGrpSpPr>
        <p:grpSpPr>
          <a:xfrm>
            <a:off x="931961" y="2272605"/>
            <a:ext cx="611684" cy="611684"/>
            <a:chOff x="0" y="0"/>
            <a:chExt cx="815578" cy="815578"/>
          </a:xfrm>
        </p:grpSpPr>
        <p:sp>
          <p:nvSpPr>
            <p:cNvPr id="8" name="Freeform 8"/>
            <p:cNvSpPr/>
            <p:nvPr/>
          </p:nvSpPr>
          <p:spPr>
            <a:xfrm>
              <a:off x="6350" y="6350"/>
              <a:ext cx="802894" cy="802894"/>
            </a:xfrm>
            <a:custGeom>
              <a:avLst/>
              <a:gdLst/>
              <a:ahLst/>
              <a:cxnLst/>
              <a:rect l="l" t="t" r="r" b="b"/>
              <a:pathLst>
                <a:path w="802894" h="802894">
                  <a:moveTo>
                    <a:pt x="0" y="149860"/>
                  </a:moveTo>
                  <a:cubicBezTo>
                    <a:pt x="0" y="67056"/>
                    <a:pt x="67056" y="0"/>
                    <a:pt x="149860" y="0"/>
                  </a:cubicBezTo>
                  <a:lnTo>
                    <a:pt x="653034" y="0"/>
                  </a:lnTo>
                  <a:cubicBezTo>
                    <a:pt x="735838" y="0"/>
                    <a:pt x="802894" y="67056"/>
                    <a:pt x="802894" y="149860"/>
                  </a:cubicBezTo>
                  <a:lnTo>
                    <a:pt x="802894" y="653034"/>
                  </a:lnTo>
                  <a:cubicBezTo>
                    <a:pt x="802894" y="735838"/>
                    <a:pt x="735838" y="802894"/>
                    <a:pt x="653034" y="802894"/>
                  </a:cubicBezTo>
                  <a:lnTo>
                    <a:pt x="149860" y="802894"/>
                  </a:lnTo>
                  <a:cubicBezTo>
                    <a:pt x="67056" y="802894"/>
                    <a:pt x="0" y="735711"/>
                    <a:pt x="0" y="653034"/>
                  </a:cubicBezTo>
                  <a:close/>
                </a:path>
              </a:pathLst>
            </a:custGeom>
            <a:solidFill>
              <a:srgbClr val="003180"/>
            </a:solidFill>
          </p:spPr>
          <p:txBody>
            <a:bodyPr/>
            <a:lstStyle/>
            <a:p>
              <a:endParaRPr lang="en-AE"/>
            </a:p>
          </p:txBody>
        </p:sp>
        <p:sp>
          <p:nvSpPr>
            <p:cNvPr id="9" name="Freeform 9"/>
            <p:cNvSpPr/>
            <p:nvPr/>
          </p:nvSpPr>
          <p:spPr>
            <a:xfrm>
              <a:off x="0" y="0"/>
              <a:ext cx="815594" cy="815594"/>
            </a:xfrm>
            <a:custGeom>
              <a:avLst/>
              <a:gdLst/>
              <a:ahLst/>
              <a:cxnLst/>
              <a:rect l="l" t="t" r="r" b="b"/>
              <a:pathLst>
                <a:path w="815594" h="815594">
                  <a:moveTo>
                    <a:pt x="0" y="156210"/>
                  </a:moveTo>
                  <a:cubicBezTo>
                    <a:pt x="0" y="69977"/>
                    <a:pt x="69977" y="0"/>
                    <a:pt x="156210" y="0"/>
                  </a:cubicBezTo>
                  <a:lnTo>
                    <a:pt x="659384" y="0"/>
                  </a:lnTo>
                  <a:lnTo>
                    <a:pt x="659384" y="6350"/>
                  </a:lnTo>
                  <a:lnTo>
                    <a:pt x="659384" y="0"/>
                  </a:lnTo>
                  <a:lnTo>
                    <a:pt x="659384" y="6350"/>
                  </a:lnTo>
                  <a:lnTo>
                    <a:pt x="659384" y="0"/>
                  </a:lnTo>
                  <a:cubicBezTo>
                    <a:pt x="745617" y="0"/>
                    <a:pt x="815594" y="69977"/>
                    <a:pt x="815594" y="156210"/>
                  </a:cubicBezTo>
                  <a:lnTo>
                    <a:pt x="815594" y="659384"/>
                  </a:lnTo>
                  <a:lnTo>
                    <a:pt x="809244" y="659384"/>
                  </a:lnTo>
                  <a:lnTo>
                    <a:pt x="815594" y="659384"/>
                  </a:lnTo>
                  <a:cubicBezTo>
                    <a:pt x="815594" y="745617"/>
                    <a:pt x="745617" y="815594"/>
                    <a:pt x="659384" y="815594"/>
                  </a:cubicBezTo>
                  <a:lnTo>
                    <a:pt x="659384" y="809244"/>
                  </a:lnTo>
                  <a:lnTo>
                    <a:pt x="659384" y="815594"/>
                  </a:lnTo>
                  <a:lnTo>
                    <a:pt x="156210" y="815594"/>
                  </a:lnTo>
                  <a:lnTo>
                    <a:pt x="156210" y="809244"/>
                  </a:lnTo>
                  <a:lnTo>
                    <a:pt x="156210" y="815594"/>
                  </a:lnTo>
                  <a:cubicBezTo>
                    <a:pt x="69977" y="815594"/>
                    <a:pt x="0" y="745617"/>
                    <a:pt x="0" y="659384"/>
                  </a:cubicBezTo>
                  <a:lnTo>
                    <a:pt x="0" y="156210"/>
                  </a:lnTo>
                  <a:lnTo>
                    <a:pt x="6350" y="156210"/>
                  </a:lnTo>
                  <a:lnTo>
                    <a:pt x="0" y="156210"/>
                  </a:lnTo>
                  <a:moveTo>
                    <a:pt x="12700" y="156210"/>
                  </a:moveTo>
                  <a:lnTo>
                    <a:pt x="12700" y="659384"/>
                  </a:lnTo>
                  <a:lnTo>
                    <a:pt x="6350" y="659384"/>
                  </a:lnTo>
                  <a:lnTo>
                    <a:pt x="12700" y="659384"/>
                  </a:lnTo>
                  <a:cubicBezTo>
                    <a:pt x="12700" y="738632"/>
                    <a:pt x="76962" y="802894"/>
                    <a:pt x="156210" y="802894"/>
                  </a:cubicBezTo>
                  <a:lnTo>
                    <a:pt x="659384" y="802894"/>
                  </a:lnTo>
                  <a:cubicBezTo>
                    <a:pt x="738632" y="802894"/>
                    <a:pt x="802894" y="738632"/>
                    <a:pt x="802894" y="659384"/>
                  </a:cubicBezTo>
                  <a:lnTo>
                    <a:pt x="802894" y="156210"/>
                  </a:lnTo>
                  <a:lnTo>
                    <a:pt x="809244" y="156210"/>
                  </a:lnTo>
                  <a:lnTo>
                    <a:pt x="802894" y="156210"/>
                  </a:lnTo>
                  <a:cubicBezTo>
                    <a:pt x="802894" y="76962"/>
                    <a:pt x="738632" y="12700"/>
                    <a:pt x="659384" y="12700"/>
                  </a:cubicBezTo>
                  <a:lnTo>
                    <a:pt x="156210" y="12700"/>
                  </a:lnTo>
                  <a:lnTo>
                    <a:pt x="156210" y="6350"/>
                  </a:lnTo>
                  <a:lnTo>
                    <a:pt x="156210" y="12700"/>
                  </a:lnTo>
                  <a:cubicBezTo>
                    <a:pt x="76962" y="12700"/>
                    <a:pt x="12700" y="76962"/>
                    <a:pt x="12700" y="156210"/>
                  </a:cubicBezTo>
                  <a:close/>
                </a:path>
              </a:pathLst>
            </a:custGeom>
            <a:solidFill>
              <a:srgbClr val="194A99"/>
            </a:solidFill>
          </p:spPr>
          <p:txBody>
            <a:bodyPr/>
            <a:lstStyle/>
            <a:p>
              <a:endParaRPr lang="en-AE"/>
            </a:p>
          </p:txBody>
        </p:sp>
      </p:grpSp>
      <p:sp>
        <p:nvSpPr>
          <p:cNvPr id="10" name="TextBox 10"/>
          <p:cNvSpPr txBox="1"/>
          <p:nvPr/>
        </p:nvSpPr>
        <p:spPr>
          <a:xfrm>
            <a:off x="1149400" y="2434829"/>
            <a:ext cx="176659" cy="344389"/>
          </a:xfrm>
          <a:prstGeom prst="rect">
            <a:avLst/>
          </a:prstGeom>
        </p:spPr>
        <p:txBody>
          <a:bodyPr lIns="0" tIns="0" rIns="0" bIns="0" rtlCol="0" anchor="t">
            <a:spAutoFit/>
          </a:bodyPr>
          <a:lstStyle/>
          <a:p>
            <a:pPr algn="ctr">
              <a:lnSpc>
                <a:spcPts val="3125"/>
              </a:lnSpc>
            </a:pPr>
            <a:r>
              <a:rPr lang="en-US" sz="3125">
                <a:solidFill>
                  <a:srgbClr val="E2E6E9"/>
                </a:solidFill>
                <a:latin typeface="Merriweather"/>
                <a:ea typeface="Merriweather"/>
                <a:cs typeface="Merriweather"/>
                <a:sym typeface="Merriweather"/>
              </a:rPr>
              <a:t>1</a:t>
            </a:r>
          </a:p>
        </p:txBody>
      </p:sp>
      <p:sp>
        <p:nvSpPr>
          <p:cNvPr id="11" name="TextBox 11"/>
          <p:cNvSpPr txBox="1"/>
          <p:nvPr/>
        </p:nvSpPr>
        <p:spPr>
          <a:xfrm>
            <a:off x="1806476" y="2267843"/>
            <a:ext cx="3774727" cy="845939"/>
          </a:xfrm>
          <a:prstGeom prst="rect">
            <a:avLst/>
          </a:prstGeom>
        </p:spPr>
        <p:txBody>
          <a:bodyPr lIns="0" tIns="0" rIns="0" bIns="0" rtlCol="0" anchor="t">
            <a:spAutoFit/>
          </a:bodyPr>
          <a:lstStyle/>
          <a:p>
            <a:pPr algn="l">
              <a:lnSpc>
                <a:spcPts val="3249"/>
              </a:lnSpc>
            </a:pPr>
            <a:r>
              <a:rPr lang="en-US" sz="2625">
                <a:solidFill>
                  <a:srgbClr val="E2E6E9"/>
                </a:solidFill>
                <a:latin typeface="Merriweather"/>
                <a:ea typeface="Merriweather"/>
                <a:cs typeface="Merriweather"/>
                <a:sym typeface="Merriweather"/>
              </a:rPr>
              <a:t>Multi-Company Management</a:t>
            </a:r>
          </a:p>
        </p:txBody>
      </p:sp>
      <p:sp>
        <p:nvSpPr>
          <p:cNvPr id="12" name="TextBox 12"/>
          <p:cNvSpPr txBox="1"/>
          <p:nvPr/>
        </p:nvSpPr>
        <p:spPr>
          <a:xfrm>
            <a:off x="1806476" y="3188642"/>
            <a:ext cx="3774727" cy="2225874"/>
          </a:xfrm>
          <a:prstGeom prst="rect">
            <a:avLst/>
          </a:prstGeom>
        </p:spPr>
        <p:txBody>
          <a:bodyPr lIns="0" tIns="0" rIns="0" bIns="0" rtlCol="0" anchor="t">
            <a:spAutoFit/>
          </a:bodyPr>
          <a:lstStyle/>
          <a:p>
            <a:pPr algn="l">
              <a:lnSpc>
                <a:spcPts val="3312"/>
              </a:lnSpc>
            </a:pPr>
            <a:r>
              <a:rPr lang="en-US" sz="2062">
                <a:solidFill>
                  <a:srgbClr val="E2E6E9"/>
                </a:solidFill>
                <a:latin typeface="Merriweather"/>
                <a:ea typeface="Merriweather"/>
                <a:cs typeface="Merriweather"/>
                <a:sym typeface="Merriweather"/>
              </a:rPr>
              <a:t>Supports multiple hotel operating companies, allowing centralized property management across diverse portfolios.</a:t>
            </a:r>
          </a:p>
        </p:txBody>
      </p:sp>
      <p:grpSp>
        <p:nvGrpSpPr>
          <p:cNvPr id="13" name="Group 13"/>
          <p:cNvGrpSpPr/>
          <p:nvPr/>
        </p:nvGrpSpPr>
        <p:grpSpPr>
          <a:xfrm>
            <a:off x="5844034" y="2272605"/>
            <a:ext cx="611684" cy="611684"/>
            <a:chOff x="0" y="0"/>
            <a:chExt cx="815578" cy="815578"/>
          </a:xfrm>
        </p:grpSpPr>
        <p:sp>
          <p:nvSpPr>
            <p:cNvPr id="14" name="Freeform 14"/>
            <p:cNvSpPr/>
            <p:nvPr/>
          </p:nvSpPr>
          <p:spPr>
            <a:xfrm>
              <a:off x="6350" y="6350"/>
              <a:ext cx="802894" cy="802894"/>
            </a:xfrm>
            <a:custGeom>
              <a:avLst/>
              <a:gdLst/>
              <a:ahLst/>
              <a:cxnLst/>
              <a:rect l="l" t="t" r="r" b="b"/>
              <a:pathLst>
                <a:path w="802894" h="802894">
                  <a:moveTo>
                    <a:pt x="0" y="149860"/>
                  </a:moveTo>
                  <a:cubicBezTo>
                    <a:pt x="0" y="67056"/>
                    <a:pt x="67056" y="0"/>
                    <a:pt x="149860" y="0"/>
                  </a:cubicBezTo>
                  <a:lnTo>
                    <a:pt x="653034" y="0"/>
                  </a:lnTo>
                  <a:cubicBezTo>
                    <a:pt x="735838" y="0"/>
                    <a:pt x="802894" y="67056"/>
                    <a:pt x="802894" y="149860"/>
                  </a:cubicBezTo>
                  <a:lnTo>
                    <a:pt x="802894" y="653034"/>
                  </a:lnTo>
                  <a:cubicBezTo>
                    <a:pt x="802894" y="735838"/>
                    <a:pt x="735838" y="802894"/>
                    <a:pt x="653034" y="802894"/>
                  </a:cubicBezTo>
                  <a:lnTo>
                    <a:pt x="149860" y="802894"/>
                  </a:lnTo>
                  <a:cubicBezTo>
                    <a:pt x="67056" y="802894"/>
                    <a:pt x="0" y="735711"/>
                    <a:pt x="0" y="653034"/>
                  </a:cubicBezTo>
                  <a:close/>
                </a:path>
              </a:pathLst>
            </a:custGeom>
            <a:solidFill>
              <a:srgbClr val="003180"/>
            </a:solidFill>
          </p:spPr>
          <p:txBody>
            <a:bodyPr/>
            <a:lstStyle/>
            <a:p>
              <a:endParaRPr lang="en-AE"/>
            </a:p>
          </p:txBody>
        </p:sp>
        <p:sp>
          <p:nvSpPr>
            <p:cNvPr id="15" name="Freeform 15"/>
            <p:cNvSpPr/>
            <p:nvPr/>
          </p:nvSpPr>
          <p:spPr>
            <a:xfrm>
              <a:off x="0" y="0"/>
              <a:ext cx="815594" cy="815594"/>
            </a:xfrm>
            <a:custGeom>
              <a:avLst/>
              <a:gdLst/>
              <a:ahLst/>
              <a:cxnLst/>
              <a:rect l="l" t="t" r="r" b="b"/>
              <a:pathLst>
                <a:path w="815594" h="815594">
                  <a:moveTo>
                    <a:pt x="0" y="156210"/>
                  </a:moveTo>
                  <a:cubicBezTo>
                    <a:pt x="0" y="69977"/>
                    <a:pt x="69977" y="0"/>
                    <a:pt x="156210" y="0"/>
                  </a:cubicBezTo>
                  <a:lnTo>
                    <a:pt x="659384" y="0"/>
                  </a:lnTo>
                  <a:lnTo>
                    <a:pt x="659384" y="6350"/>
                  </a:lnTo>
                  <a:lnTo>
                    <a:pt x="659384" y="0"/>
                  </a:lnTo>
                  <a:lnTo>
                    <a:pt x="659384" y="6350"/>
                  </a:lnTo>
                  <a:lnTo>
                    <a:pt x="659384" y="0"/>
                  </a:lnTo>
                  <a:cubicBezTo>
                    <a:pt x="745617" y="0"/>
                    <a:pt x="815594" y="69977"/>
                    <a:pt x="815594" y="156210"/>
                  </a:cubicBezTo>
                  <a:lnTo>
                    <a:pt x="815594" y="659384"/>
                  </a:lnTo>
                  <a:lnTo>
                    <a:pt x="809244" y="659384"/>
                  </a:lnTo>
                  <a:lnTo>
                    <a:pt x="815594" y="659384"/>
                  </a:lnTo>
                  <a:cubicBezTo>
                    <a:pt x="815594" y="745617"/>
                    <a:pt x="745617" y="815594"/>
                    <a:pt x="659384" y="815594"/>
                  </a:cubicBezTo>
                  <a:lnTo>
                    <a:pt x="659384" y="809244"/>
                  </a:lnTo>
                  <a:lnTo>
                    <a:pt x="659384" y="815594"/>
                  </a:lnTo>
                  <a:lnTo>
                    <a:pt x="156210" y="815594"/>
                  </a:lnTo>
                  <a:lnTo>
                    <a:pt x="156210" y="809244"/>
                  </a:lnTo>
                  <a:lnTo>
                    <a:pt x="156210" y="815594"/>
                  </a:lnTo>
                  <a:cubicBezTo>
                    <a:pt x="69977" y="815594"/>
                    <a:pt x="0" y="745617"/>
                    <a:pt x="0" y="659384"/>
                  </a:cubicBezTo>
                  <a:lnTo>
                    <a:pt x="0" y="156210"/>
                  </a:lnTo>
                  <a:lnTo>
                    <a:pt x="6350" y="156210"/>
                  </a:lnTo>
                  <a:lnTo>
                    <a:pt x="0" y="156210"/>
                  </a:lnTo>
                  <a:moveTo>
                    <a:pt x="12700" y="156210"/>
                  </a:moveTo>
                  <a:lnTo>
                    <a:pt x="12700" y="659384"/>
                  </a:lnTo>
                  <a:lnTo>
                    <a:pt x="6350" y="659384"/>
                  </a:lnTo>
                  <a:lnTo>
                    <a:pt x="12700" y="659384"/>
                  </a:lnTo>
                  <a:cubicBezTo>
                    <a:pt x="12700" y="738632"/>
                    <a:pt x="76962" y="802894"/>
                    <a:pt x="156210" y="802894"/>
                  </a:cubicBezTo>
                  <a:lnTo>
                    <a:pt x="659384" y="802894"/>
                  </a:lnTo>
                  <a:cubicBezTo>
                    <a:pt x="738632" y="802894"/>
                    <a:pt x="802894" y="738632"/>
                    <a:pt x="802894" y="659384"/>
                  </a:cubicBezTo>
                  <a:lnTo>
                    <a:pt x="802894" y="156210"/>
                  </a:lnTo>
                  <a:lnTo>
                    <a:pt x="809244" y="156210"/>
                  </a:lnTo>
                  <a:lnTo>
                    <a:pt x="802894" y="156210"/>
                  </a:lnTo>
                  <a:cubicBezTo>
                    <a:pt x="802894" y="76962"/>
                    <a:pt x="738632" y="12700"/>
                    <a:pt x="659384" y="12700"/>
                  </a:cubicBezTo>
                  <a:lnTo>
                    <a:pt x="156210" y="12700"/>
                  </a:lnTo>
                  <a:lnTo>
                    <a:pt x="156210" y="6350"/>
                  </a:lnTo>
                  <a:lnTo>
                    <a:pt x="156210" y="12700"/>
                  </a:lnTo>
                  <a:cubicBezTo>
                    <a:pt x="76962" y="12700"/>
                    <a:pt x="12700" y="76962"/>
                    <a:pt x="12700" y="156210"/>
                  </a:cubicBezTo>
                  <a:close/>
                </a:path>
              </a:pathLst>
            </a:custGeom>
            <a:solidFill>
              <a:srgbClr val="194A99"/>
            </a:solidFill>
          </p:spPr>
          <p:txBody>
            <a:bodyPr/>
            <a:lstStyle/>
            <a:p>
              <a:endParaRPr lang="en-AE"/>
            </a:p>
          </p:txBody>
        </p:sp>
      </p:grpSp>
      <p:sp>
        <p:nvSpPr>
          <p:cNvPr id="16" name="TextBox 16"/>
          <p:cNvSpPr txBox="1"/>
          <p:nvPr/>
        </p:nvSpPr>
        <p:spPr>
          <a:xfrm>
            <a:off x="6029771" y="2434829"/>
            <a:ext cx="240060" cy="344389"/>
          </a:xfrm>
          <a:prstGeom prst="rect">
            <a:avLst/>
          </a:prstGeom>
        </p:spPr>
        <p:txBody>
          <a:bodyPr lIns="0" tIns="0" rIns="0" bIns="0" rtlCol="0" anchor="t">
            <a:spAutoFit/>
          </a:bodyPr>
          <a:lstStyle/>
          <a:p>
            <a:pPr algn="ctr">
              <a:lnSpc>
                <a:spcPts val="3125"/>
              </a:lnSpc>
            </a:pPr>
            <a:r>
              <a:rPr lang="en-US" sz="3125">
                <a:solidFill>
                  <a:srgbClr val="E2E6E9"/>
                </a:solidFill>
                <a:latin typeface="Merriweather"/>
                <a:ea typeface="Merriweather"/>
                <a:cs typeface="Merriweather"/>
                <a:sym typeface="Merriweather"/>
              </a:rPr>
              <a:t>2</a:t>
            </a:r>
          </a:p>
        </p:txBody>
      </p:sp>
      <p:sp>
        <p:nvSpPr>
          <p:cNvPr id="17" name="TextBox 17"/>
          <p:cNvSpPr txBox="1"/>
          <p:nvPr/>
        </p:nvSpPr>
        <p:spPr>
          <a:xfrm>
            <a:off x="6718547" y="2267843"/>
            <a:ext cx="3466951" cy="427733"/>
          </a:xfrm>
          <a:prstGeom prst="rect">
            <a:avLst/>
          </a:prstGeom>
        </p:spPr>
        <p:txBody>
          <a:bodyPr lIns="0" tIns="0" rIns="0" bIns="0" rtlCol="0" anchor="t">
            <a:spAutoFit/>
          </a:bodyPr>
          <a:lstStyle/>
          <a:p>
            <a:pPr algn="l">
              <a:lnSpc>
                <a:spcPts val="3249"/>
              </a:lnSpc>
            </a:pPr>
            <a:r>
              <a:rPr lang="en-US" sz="2625">
                <a:solidFill>
                  <a:srgbClr val="E2E6E9"/>
                </a:solidFill>
                <a:latin typeface="Merriweather"/>
                <a:ea typeface="Merriweather"/>
                <a:cs typeface="Merriweather"/>
                <a:sym typeface="Merriweather"/>
              </a:rPr>
              <a:t>User Account System</a:t>
            </a:r>
          </a:p>
        </p:txBody>
      </p:sp>
      <p:sp>
        <p:nvSpPr>
          <p:cNvPr id="18" name="TextBox 18"/>
          <p:cNvSpPr txBox="1"/>
          <p:nvPr/>
        </p:nvSpPr>
        <p:spPr>
          <a:xfrm>
            <a:off x="6718547" y="2770435"/>
            <a:ext cx="3774727" cy="2225874"/>
          </a:xfrm>
          <a:prstGeom prst="rect">
            <a:avLst/>
          </a:prstGeom>
        </p:spPr>
        <p:txBody>
          <a:bodyPr lIns="0" tIns="0" rIns="0" bIns="0" rtlCol="0" anchor="t">
            <a:spAutoFit/>
          </a:bodyPr>
          <a:lstStyle/>
          <a:p>
            <a:pPr algn="l">
              <a:lnSpc>
                <a:spcPts val="3312"/>
              </a:lnSpc>
            </a:pPr>
            <a:r>
              <a:rPr lang="en-US" sz="2062">
                <a:solidFill>
                  <a:srgbClr val="E2E6E9"/>
                </a:solidFill>
                <a:latin typeface="Merriweather"/>
                <a:ea typeface="Merriweather"/>
                <a:cs typeface="Merriweather"/>
                <a:sym typeface="Merriweather"/>
              </a:rPr>
              <a:t>Enables hotel companies to update room availability in real-time, ensuring accurate booking information.</a:t>
            </a:r>
          </a:p>
        </p:txBody>
      </p:sp>
      <p:grpSp>
        <p:nvGrpSpPr>
          <p:cNvPr id="19" name="Group 19"/>
          <p:cNvGrpSpPr/>
          <p:nvPr/>
        </p:nvGrpSpPr>
        <p:grpSpPr>
          <a:xfrm>
            <a:off x="931961" y="5978426"/>
            <a:ext cx="611684" cy="611684"/>
            <a:chOff x="0" y="0"/>
            <a:chExt cx="815578" cy="815578"/>
          </a:xfrm>
        </p:grpSpPr>
        <p:sp>
          <p:nvSpPr>
            <p:cNvPr id="20" name="Freeform 20"/>
            <p:cNvSpPr/>
            <p:nvPr/>
          </p:nvSpPr>
          <p:spPr>
            <a:xfrm>
              <a:off x="6350" y="6350"/>
              <a:ext cx="802894" cy="802894"/>
            </a:xfrm>
            <a:custGeom>
              <a:avLst/>
              <a:gdLst/>
              <a:ahLst/>
              <a:cxnLst/>
              <a:rect l="l" t="t" r="r" b="b"/>
              <a:pathLst>
                <a:path w="802894" h="802894">
                  <a:moveTo>
                    <a:pt x="0" y="149860"/>
                  </a:moveTo>
                  <a:cubicBezTo>
                    <a:pt x="0" y="67056"/>
                    <a:pt x="67056" y="0"/>
                    <a:pt x="149860" y="0"/>
                  </a:cubicBezTo>
                  <a:lnTo>
                    <a:pt x="653034" y="0"/>
                  </a:lnTo>
                  <a:cubicBezTo>
                    <a:pt x="735838" y="0"/>
                    <a:pt x="802894" y="67056"/>
                    <a:pt x="802894" y="149860"/>
                  </a:cubicBezTo>
                  <a:lnTo>
                    <a:pt x="802894" y="653034"/>
                  </a:lnTo>
                  <a:cubicBezTo>
                    <a:pt x="802894" y="735838"/>
                    <a:pt x="735838" y="802894"/>
                    <a:pt x="653034" y="802894"/>
                  </a:cubicBezTo>
                  <a:lnTo>
                    <a:pt x="149860" y="802894"/>
                  </a:lnTo>
                  <a:cubicBezTo>
                    <a:pt x="67056" y="802894"/>
                    <a:pt x="0" y="735711"/>
                    <a:pt x="0" y="653034"/>
                  </a:cubicBezTo>
                  <a:close/>
                </a:path>
              </a:pathLst>
            </a:custGeom>
            <a:solidFill>
              <a:srgbClr val="003180"/>
            </a:solidFill>
          </p:spPr>
          <p:txBody>
            <a:bodyPr/>
            <a:lstStyle/>
            <a:p>
              <a:endParaRPr lang="en-AE"/>
            </a:p>
          </p:txBody>
        </p:sp>
        <p:sp>
          <p:nvSpPr>
            <p:cNvPr id="21" name="Freeform 21"/>
            <p:cNvSpPr/>
            <p:nvPr/>
          </p:nvSpPr>
          <p:spPr>
            <a:xfrm>
              <a:off x="0" y="0"/>
              <a:ext cx="815594" cy="815594"/>
            </a:xfrm>
            <a:custGeom>
              <a:avLst/>
              <a:gdLst/>
              <a:ahLst/>
              <a:cxnLst/>
              <a:rect l="l" t="t" r="r" b="b"/>
              <a:pathLst>
                <a:path w="815594" h="815594">
                  <a:moveTo>
                    <a:pt x="0" y="156210"/>
                  </a:moveTo>
                  <a:cubicBezTo>
                    <a:pt x="0" y="69977"/>
                    <a:pt x="69977" y="0"/>
                    <a:pt x="156210" y="0"/>
                  </a:cubicBezTo>
                  <a:lnTo>
                    <a:pt x="659384" y="0"/>
                  </a:lnTo>
                  <a:lnTo>
                    <a:pt x="659384" y="6350"/>
                  </a:lnTo>
                  <a:lnTo>
                    <a:pt x="659384" y="0"/>
                  </a:lnTo>
                  <a:lnTo>
                    <a:pt x="659384" y="6350"/>
                  </a:lnTo>
                  <a:lnTo>
                    <a:pt x="659384" y="0"/>
                  </a:lnTo>
                  <a:cubicBezTo>
                    <a:pt x="745617" y="0"/>
                    <a:pt x="815594" y="69977"/>
                    <a:pt x="815594" y="156210"/>
                  </a:cubicBezTo>
                  <a:lnTo>
                    <a:pt x="815594" y="659384"/>
                  </a:lnTo>
                  <a:lnTo>
                    <a:pt x="809244" y="659384"/>
                  </a:lnTo>
                  <a:lnTo>
                    <a:pt x="815594" y="659384"/>
                  </a:lnTo>
                  <a:cubicBezTo>
                    <a:pt x="815594" y="745617"/>
                    <a:pt x="745617" y="815594"/>
                    <a:pt x="659384" y="815594"/>
                  </a:cubicBezTo>
                  <a:lnTo>
                    <a:pt x="659384" y="809244"/>
                  </a:lnTo>
                  <a:lnTo>
                    <a:pt x="659384" y="815594"/>
                  </a:lnTo>
                  <a:lnTo>
                    <a:pt x="156210" y="815594"/>
                  </a:lnTo>
                  <a:lnTo>
                    <a:pt x="156210" y="809244"/>
                  </a:lnTo>
                  <a:lnTo>
                    <a:pt x="156210" y="815594"/>
                  </a:lnTo>
                  <a:cubicBezTo>
                    <a:pt x="69977" y="815594"/>
                    <a:pt x="0" y="745617"/>
                    <a:pt x="0" y="659384"/>
                  </a:cubicBezTo>
                  <a:lnTo>
                    <a:pt x="0" y="156210"/>
                  </a:lnTo>
                  <a:lnTo>
                    <a:pt x="6350" y="156210"/>
                  </a:lnTo>
                  <a:lnTo>
                    <a:pt x="0" y="156210"/>
                  </a:lnTo>
                  <a:moveTo>
                    <a:pt x="12700" y="156210"/>
                  </a:moveTo>
                  <a:lnTo>
                    <a:pt x="12700" y="659384"/>
                  </a:lnTo>
                  <a:lnTo>
                    <a:pt x="6350" y="659384"/>
                  </a:lnTo>
                  <a:lnTo>
                    <a:pt x="12700" y="659384"/>
                  </a:lnTo>
                  <a:cubicBezTo>
                    <a:pt x="12700" y="738632"/>
                    <a:pt x="76962" y="802894"/>
                    <a:pt x="156210" y="802894"/>
                  </a:cubicBezTo>
                  <a:lnTo>
                    <a:pt x="659384" y="802894"/>
                  </a:lnTo>
                  <a:cubicBezTo>
                    <a:pt x="738632" y="802894"/>
                    <a:pt x="802894" y="738632"/>
                    <a:pt x="802894" y="659384"/>
                  </a:cubicBezTo>
                  <a:lnTo>
                    <a:pt x="802894" y="156210"/>
                  </a:lnTo>
                  <a:lnTo>
                    <a:pt x="809244" y="156210"/>
                  </a:lnTo>
                  <a:lnTo>
                    <a:pt x="802894" y="156210"/>
                  </a:lnTo>
                  <a:cubicBezTo>
                    <a:pt x="802894" y="76962"/>
                    <a:pt x="738632" y="12700"/>
                    <a:pt x="659384" y="12700"/>
                  </a:cubicBezTo>
                  <a:lnTo>
                    <a:pt x="156210" y="12700"/>
                  </a:lnTo>
                  <a:lnTo>
                    <a:pt x="156210" y="6350"/>
                  </a:lnTo>
                  <a:lnTo>
                    <a:pt x="156210" y="12700"/>
                  </a:lnTo>
                  <a:cubicBezTo>
                    <a:pt x="76962" y="12700"/>
                    <a:pt x="12700" y="76962"/>
                    <a:pt x="12700" y="156210"/>
                  </a:cubicBezTo>
                  <a:close/>
                </a:path>
              </a:pathLst>
            </a:custGeom>
            <a:solidFill>
              <a:srgbClr val="194A99"/>
            </a:solidFill>
          </p:spPr>
          <p:txBody>
            <a:bodyPr/>
            <a:lstStyle/>
            <a:p>
              <a:endParaRPr lang="en-AE"/>
            </a:p>
          </p:txBody>
        </p:sp>
      </p:grpSp>
      <p:sp>
        <p:nvSpPr>
          <p:cNvPr id="22" name="TextBox 22"/>
          <p:cNvSpPr txBox="1"/>
          <p:nvPr/>
        </p:nvSpPr>
        <p:spPr>
          <a:xfrm>
            <a:off x="1125439" y="6140649"/>
            <a:ext cx="224730" cy="344389"/>
          </a:xfrm>
          <a:prstGeom prst="rect">
            <a:avLst/>
          </a:prstGeom>
        </p:spPr>
        <p:txBody>
          <a:bodyPr lIns="0" tIns="0" rIns="0" bIns="0" rtlCol="0" anchor="t">
            <a:spAutoFit/>
          </a:bodyPr>
          <a:lstStyle/>
          <a:p>
            <a:pPr algn="ctr">
              <a:lnSpc>
                <a:spcPts val="3125"/>
              </a:lnSpc>
            </a:pPr>
            <a:r>
              <a:rPr lang="en-US" sz="3125">
                <a:solidFill>
                  <a:srgbClr val="E2E6E9"/>
                </a:solidFill>
                <a:latin typeface="Merriweather"/>
                <a:ea typeface="Merriweather"/>
                <a:cs typeface="Merriweather"/>
                <a:sym typeface="Merriweather"/>
              </a:rPr>
              <a:t>3</a:t>
            </a:r>
          </a:p>
        </p:txBody>
      </p:sp>
      <p:sp>
        <p:nvSpPr>
          <p:cNvPr id="23" name="TextBox 23"/>
          <p:cNvSpPr txBox="1"/>
          <p:nvPr/>
        </p:nvSpPr>
        <p:spPr>
          <a:xfrm>
            <a:off x="1806476" y="5973664"/>
            <a:ext cx="3774727" cy="845939"/>
          </a:xfrm>
          <a:prstGeom prst="rect">
            <a:avLst/>
          </a:prstGeom>
        </p:spPr>
        <p:txBody>
          <a:bodyPr lIns="0" tIns="0" rIns="0" bIns="0" rtlCol="0" anchor="t">
            <a:spAutoFit/>
          </a:bodyPr>
          <a:lstStyle/>
          <a:p>
            <a:pPr algn="l">
              <a:lnSpc>
                <a:spcPts val="3249"/>
              </a:lnSpc>
            </a:pPr>
            <a:r>
              <a:rPr lang="en-US" sz="2625">
                <a:solidFill>
                  <a:srgbClr val="E2E6E9"/>
                </a:solidFill>
                <a:latin typeface="Merriweather"/>
                <a:ea typeface="Merriweather"/>
                <a:cs typeface="Merriweather"/>
                <a:sym typeface="Merriweather"/>
              </a:rPr>
              <a:t>Customer Management</a:t>
            </a:r>
          </a:p>
        </p:txBody>
      </p:sp>
      <p:sp>
        <p:nvSpPr>
          <p:cNvPr id="24" name="TextBox 24"/>
          <p:cNvSpPr txBox="1"/>
          <p:nvPr/>
        </p:nvSpPr>
        <p:spPr>
          <a:xfrm>
            <a:off x="1806476" y="6894462"/>
            <a:ext cx="3774727" cy="2653904"/>
          </a:xfrm>
          <a:prstGeom prst="rect">
            <a:avLst/>
          </a:prstGeom>
        </p:spPr>
        <p:txBody>
          <a:bodyPr lIns="0" tIns="0" rIns="0" bIns="0" rtlCol="0" anchor="t">
            <a:spAutoFit/>
          </a:bodyPr>
          <a:lstStyle/>
          <a:p>
            <a:pPr algn="l">
              <a:lnSpc>
                <a:spcPts val="3312"/>
              </a:lnSpc>
            </a:pPr>
            <a:r>
              <a:rPr lang="en-US" sz="2062">
                <a:solidFill>
                  <a:srgbClr val="E2E6E9"/>
                </a:solidFill>
                <a:latin typeface="Merriweather"/>
                <a:ea typeface="Merriweather"/>
                <a:cs typeface="Merriweather"/>
                <a:sym typeface="Merriweather"/>
              </a:rPr>
              <a:t>Facilitates customer registration and comprehensive booking history tracking for personalized service delivery.</a:t>
            </a:r>
          </a:p>
        </p:txBody>
      </p:sp>
      <p:grpSp>
        <p:nvGrpSpPr>
          <p:cNvPr id="25" name="Group 25"/>
          <p:cNvGrpSpPr/>
          <p:nvPr/>
        </p:nvGrpSpPr>
        <p:grpSpPr>
          <a:xfrm>
            <a:off x="5844034" y="5978426"/>
            <a:ext cx="611684" cy="611684"/>
            <a:chOff x="0" y="0"/>
            <a:chExt cx="815578" cy="815578"/>
          </a:xfrm>
        </p:grpSpPr>
        <p:sp>
          <p:nvSpPr>
            <p:cNvPr id="26" name="Freeform 26"/>
            <p:cNvSpPr/>
            <p:nvPr/>
          </p:nvSpPr>
          <p:spPr>
            <a:xfrm>
              <a:off x="6350" y="6350"/>
              <a:ext cx="802894" cy="802894"/>
            </a:xfrm>
            <a:custGeom>
              <a:avLst/>
              <a:gdLst/>
              <a:ahLst/>
              <a:cxnLst/>
              <a:rect l="l" t="t" r="r" b="b"/>
              <a:pathLst>
                <a:path w="802894" h="802894">
                  <a:moveTo>
                    <a:pt x="0" y="149860"/>
                  </a:moveTo>
                  <a:cubicBezTo>
                    <a:pt x="0" y="67056"/>
                    <a:pt x="67056" y="0"/>
                    <a:pt x="149860" y="0"/>
                  </a:cubicBezTo>
                  <a:lnTo>
                    <a:pt x="653034" y="0"/>
                  </a:lnTo>
                  <a:cubicBezTo>
                    <a:pt x="735838" y="0"/>
                    <a:pt x="802894" y="67056"/>
                    <a:pt x="802894" y="149860"/>
                  </a:cubicBezTo>
                  <a:lnTo>
                    <a:pt x="802894" y="653034"/>
                  </a:lnTo>
                  <a:cubicBezTo>
                    <a:pt x="802894" y="735838"/>
                    <a:pt x="735838" y="802894"/>
                    <a:pt x="653034" y="802894"/>
                  </a:cubicBezTo>
                  <a:lnTo>
                    <a:pt x="149860" y="802894"/>
                  </a:lnTo>
                  <a:cubicBezTo>
                    <a:pt x="67056" y="802894"/>
                    <a:pt x="0" y="735711"/>
                    <a:pt x="0" y="653034"/>
                  </a:cubicBezTo>
                  <a:close/>
                </a:path>
              </a:pathLst>
            </a:custGeom>
            <a:solidFill>
              <a:srgbClr val="003180"/>
            </a:solidFill>
          </p:spPr>
          <p:txBody>
            <a:bodyPr/>
            <a:lstStyle/>
            <a:p>
              <a:endParaRPr lang="en-AE"/>
            </a:p>
          </p:txBody>
        </p:sp>
        <p:sp>
          <p:nvSpPr>
            <p:cNvPr id="27" name="Freeform 27"/>
            <p:cNvSpPr/>
            <p:nvPr/>
          </p:nvSpPr>
          <p:spPr>
            <a:xfrm>
              <a:off x="0" y="0"/>
              <a:ext cx="815594" cy="815594"/>
            </a:xfrm>
            <a:custGeom>
              <a:avLst/>
              <a:gdLst/>
              <a:ahLst/>
              <a:cxnLst/>
              <a:rect l="l" t="t" r="r" b="b"/>
              <a:pathLst>
                <a:path w="815594" h="815594">
                  <a:moveTo>
                    <a:pt x="0" y="156210"/>
                  </a:moveTo>
                  <a:cubicBezTo>
                    <a:pt x="0" y="69977"/>
                    <a:pt x="69977" y="0"/>
                    <a:pt x="156210" y="0"/>
                  </a:cubicBezTo>
                  <a:lnTo>
                    <a:pt x="659384" y="0"/>
                  </a:lnTo>
                  <a:lnTo>
                    <a:pt x="659384" y="6350"/>
                  </a:lnTo>
                  <a:lnTo>
                    <a:pt x="659384" y="0"/>
                  </a:lnTo>
                  <a:lnTo>
                    <a:pt x="659384" y="6350"/>
                  </a:lnTo>
                  <a:lnTo>
                    <a:pt x="659384" y="0"/>
                  </a:lnTo>
                  <a:cubicBezTo>
                    <a:pt x="745617" y="0"/>
                    <a:pt x="815594" y="69977"/>
                    <a:pt x="815594" y="156210"/>
                  </a:cubicBezTo>
                  <a:lnTo>
                    <a:pt x="815594" y="659384"/>
                  </a:lnTo>
                  <a:lnTo>
                    <a:pt x="809244" y="659384"/>
                  </a:lnTo>
                  <a:lnTo>
                    <a:pt x="815594" y="659384"/>
                  </a:lnTo>
                  <a:cubicBezTo>
                    <a:pt x="815594" y="745617"/>
                    <a:pt x="745617" y="815594"/>
                    <a:pt x="659384" y="815594"/>
                  </a:cubicBezTo>
                  <a:lnTo>
                    <a:pt x="659384" y="809244"/>
                  </a:lnTo>
                  <a:lnTo>
                    <a:pt x="659384" y="815594"/>
                  </a:lnTo>
                  <a:lnTo>
                    <a:pt x="156210" y="815594"/>
                  </a:lnTo>
                  <a:lnTo>
                    <a:pt x="156210" y="809244"/>
                  </a:lnTo>
                  <a:lnTo>
                    <a:pt x="156210" y="815594"/>
                  </a:lnTo>
                  <a:cubicBezTo>
                    <a:pt x="69977" y="815594"/>
                    <a:pt x="0" y="745617"/>
                    <a:pt x="0" y="659384"/>
                  </a:cubicBezTo>
                  <a:lnTo>
                    <a:pt x="0" y="156210"/>
                  </a:lnTo>
                  <a:lnTo>
                    <a:pt x="6350" y="156210"/>
                  </a:lnTo>
                  <a:lnTo>
                    <a:pt x="0" y="156210"/>
                  </a:lnTo>
                  <a:moveTo>
                    <a:pt x="12700" y="156210"/>
                  </a:moveTo>
                  <a:lnTo>
                    <a:pt x="12700" y="659384"/>
                  </a:lnTo>
                  <a:lnTo>
                    <a:pt x="6350" y="659384"/>
                  </a:lnTo>
                  <a:lnTo>
                    <a:pt x="12700" y="659384"/>
                  </a:lnTo>
                  <a:cubicBezTo>
                    <a:pt x="12700" y="738632"/>
                    <a:pt x="76962" y="802894"/>
                    <a:pt x="156210" y="802894"/>
                  </a:cubicBezTo>
                  <a:lnTo>
                    <a:pt x="659384" y="802894"/>
                  </a:lnTo>
                  <a:cubicBezTo>
                    <a:pt x="738632" y="802894"/>
                    <a:pt x="802894" y="738632"/>
                    <a:pt x="802894" y="659384"/>
                  </a:cubicBezTo>
                  <a:lnTo>
                    <a:pt x="802894" y="156210"/>
                  </a:lnTo>
                  <a:lnTo>
                    <a:pt x="809244" y="156210"/>
                  </a:lnTo>
                  <a:lnTo>
                    <a:pt x="802894" y="156210"/>
                  </a:lnTo>
                  <a:cubicBezTo>
                    <a:pt x="802894" y="76962"/>
                    <a:pt x="738632" y="12700"/>
                    <a:pt x="659384" y="12700"/>
                  </a:cubicBezTo>
                  <a:lnTo>
                    <a:pt x="156210" y="12700"/>
                  </a:lnTo>
                  <a:lnTo>
                    <a:pt x="156210" y="6350"/>
                  </a:lnTo>
                  <a:lnTo>
                    <a:pt x="156210" y="12700"/>
                  </a:lnTo>
                  <a:cubicBezTo>
                    <a:pt x="76962" y="12700"/>
                    <a:pt x="12700" y="76962"/>
                    <a:pt x="12700" y="156210"/>
                  </a:cubicBezTo>
                  <a:close/>
                </a:path>
              </a:pathLst>
            </a:custGeom>
            <a:solidFill>
              <a:srgbClr val="194A99"/>
            </a:solidFill>
          </p:spPr>
          <p:txBody>
            <a:bodyPr/>
            <a:lstStyle/>
            <a:p>
              <a:endParaRPr lang="en-AE"/>
            </a:p>
          </p:txBody>
        </p:sp>
      </p:grpSp>
      <p:sp>
        <p:nvSpPr>
          <p:cNvPr id="28" name="TextBox 28"/>
          <p:cNvSpPr txBox="1"/>
          <p:nvPr/>
        </p:nvSpPr>
        <p:spPr>
          <a:xfrm>
            <a:off x="6020544" y="6140649"/>
            <a:ext cx="258515" cy="344389"/>
          </a:xfrm>
          <a:prstGeom prst="rect">
            <a:avLst/>
          </a:prstGeom>
        </p:spPr>
        <p:txBody>
          <a:bodyPr lIns="0" tIns="0" rIns="0" bIns="0" rtlCol="0" anchor="t">
            <a:spAutoFit/>
          </a:bodyPr>
          <a:lstStyle/>
          <a:p>
            <a:pPr algn="ctr">
              <a:lnSpc>
                <a:spcPts val="3125"/>
              </a:lnSpc>
            </a:pPr>
            <a:r>
              <a:rPr lang="en-US" sz="3125">
                <a:solidFill>
                  <a:srgbClr val="E2E6E9"/>
                </a:solidFill>
                <a:latin typeface="Merriweather"/>
                <a:ea typeface="Merriweather"/>
                <a:cs typeface="Merriweather"/>
                <a:sym typeface="Merriweather"/>
              </a:rPr>
              <a:t>4</a:t>
            </a:r>
          </a:p>
        </p:txBody>
      </p:sp>
      <p:sp>
        <p:nvSpPr>
          <p:cNvPr id="29" name="TextBox 29"/>
          <p:cNvSpPr txBox="1"/>
          <p:nvPr/>
        </p:nvSpPr>
        <p:spPr>
          <a:xfrm>
            <a:off x="6718547" y="5973664"/>
            <a:ext cx="3345507" cy="427733"/>
          </a:xfrm>
          <a:prstGeom prst="rect">
            <a:avLst/>
          </a:prstGeom>
        </p:spPr>
        <p:txBody>
          <a:bodyPr lIns="0" tIns="0" rIns="0" bIns="0" rtlCol="0" anchor="t">
            <a:spAutoFit/>
          </a:bodyPr>
          <a:lstStyle/>
          <a:p>
            <a:pPr algn="l">
              <a:lnSpc>
                <a:spcPts val="3249"/>
              </a:lnSpc>
            </a:pPr>
            <a:r>
              <a:rPr lang="en-US" sz="2625">
                <a:solidFill>
                  <a:srgbClr val="E2E6E9"/>
                </a:solidFill>
                <a:latin typeface="Merriweather"/>
                <a:ea typeface="Merriweather"/>
                <a:cs typeface="Merriweather"/>
                <a:sym typeface="Merriweather"/>
              </a:rPr>
              <a:t>Reservation System</a:t>
            </a:r>
          </a:p>
        </p:txBody>
      </p:sp>
      <p:sp>
        <p:nvSpPr>
          <p:cNvPr id="30" name="TextBox 30"/>
          <p:cNvSpPr txBox="1"/>
          <p:nvPr/>
        </p:nvSpPr>
        <p:spPr>
          <a:xfrm>
            <a:off x="6718547" y="6476256"/>
            <a:ext cx="3774727" cy="2225874"/>
          </a:xfrm>
          <a:prstGeom prst="rect">
            <a:avLst/>
          </a:prstGeom>
        </p:spPr>
        <p:txBody>
          <a:bodyPr lIns="0" tIns="0" rIns="0" bIns="0" rtlCol="0" anchor="t">
            <a:spAutoFit/>
          </a:bodyPr>
          <a:lstStyle/>
          <a:p>
            <a:pPr algn="l">
              <a:lnSpc>
                <a:spcPts val="3312"/>
              </a:lnSpc>
            </a:pPr>
            <a:r>
              <a:rPr lang="en-US" sz="2062">
                <a:solidFill>
                  <a:srgbClr val="E2E6E9"/>
                </a:solidFill>
                <a:latin typeface="Merriweather"/>
                <a:ea typeface="Merriweather"/>
                <a:cs typeface="Merriweather"/>
                <a:sym typeface="Merriweather"/>
              </a:rPr>
              <a:t>Offers a robust booking management system with detailed reservation tracking and modification capabilities.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E"/>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4902"/>
              </a:srgbClr>
            </a:solidFill>
          </p:spPr>
          <p:txBody>
            <a:bodyPr/>
            <a:lstStyle/>
            <a:p>
              <a:endParaRPr lang="en-AE"/>
            </a:p>
          </p:txBody>
        </p:sp>
      </p:grpSp>
      <p:sp>
        <p:nvSpPr>
          <p:cNvPr id="5" name="TextBox 5"/>
          <p:cNvSpPr txBox="1"/>
          <p:nvPr/>
        </p:nvSpPr>
        <p:spPr>
          <a:xfrm>
            <a:off x="829270" y="622995"/>
            <a:ext cx="9055745" cy="768995"/>
          </a:xfrm>
          <a:prstGeom prst="rect">
            <a:avLst/>
          </a:prstGeom>
        </p:spPr>
        <p:txBody>
          <a:bodyPr lIns="0" tIns="0" rIns="0" bIns="0" rtlCol="0" anchor="t">
            <a:spAutoFit/>
          </a:bodyPr>
          <a:lstStyle/>
          <a:p>
            <a:pPr algn="l">
              <a:lnSpc>
                <a:spcPts val="5812"/>
              </a:lnSpc>
            </a:pPr>
            <a:r>
              <a:rPr lang="en-US" sz="4625">
                <a:solidFill>
                  <a:srgbClr val="F5F0F0"/>
                </a:solidFill>
                <a:latin typeface="Merriweather"/>
                <a:ea typeface="Merriweather"/>
                <a:cs typeface="Merriweather"/>
                <a:sym typeface="Merriweather"/>
              </a:rPr>
              <a:t>Database Structure: Key Tables</a:t>
            </a:r>
          </a:p>
        </p:txBody>
      </p:sp>
      <p:grpSp>
        <p:nvGrpSpPr>
          <p:cNvPr id="6" name="Group 6"/>
          <p:cNvGrpSpPr/>
          <p:nvPr/>
        </p:nvGrpSpPr>
        <p:grpSpPr>
          <a:xfrm>
            <a:off x="1170385" y="1865859"/>
            <a:ext cx="28575" cy="7773740"/>
            <a:chOff x="0" y="0"/>
            <a:chExt cx="38100" cy="10364987"/>
          </a:xfrm>
        </p:grpSpPr>
        <p:sp>
          <p:nvSpPr>
            <p:cNvPr id="7" name="Freeform 7"/>
            <p:cNvSpPr/>
            <p:nvPr/>
          </p:nvSpPr>
          <p:spPr>
            <a:xfrm>
              <a:off x="0" y="0"/>
              <a:ext cx="38100" cy="10364978"/>
            </a:xfrm>
            <a:custGeom>
              <a:avLst/>
              <a:gdLst/>
              <a:ahLst/>
              <a:cxnLst/>
              <a:rect l="l" t="t" r="r" b="b"/>
              <a:pathLst>
                <a:path w="38100" h="10364978">
                  <a:moveTo>
                    <a:pt x="0" y="19050"/>
                  </a:moveTo>
                  <a:cubicBezTo>
                    <a:pt x="0" y="8509"/>
                    <a:pt x="8509" y="0"/>
                    <a:pt x="19050" y="0"/>
                  </a:cubicBezTo>
                  <a:cubicBezTo>
                    <a:pt x="29591" y="0"/>
                    <a:pt x="38100" y="8509"/>
                    <a:pt x="38100" y="19050"/>
                  </a:cubicBezTo>
                  <a:lnTo>
                    <a:pt x="38100" y="10345928"/>
                  </a:lnTo>
                  <a:cubicBezTo>
                    <a:pt x="38100" y="10356469"/>
                    <a:pt x="29591" y="10364978"/>
                    <a:pt x="19050" y="10364978"/>
                  </a:cubicBezTo>
                  <a:cubicBezTo>
                    <a:pt x="8509" y="10364978"/>
                    <a:pt x="0" y="10356469"/>
                    <a:pt x="0" y="10345928"/>
                  </a:cubicBezTo>
                  <a:close/>
                </a:path>
              </a:pathLst>
            </a:custGeom>
            <a:solidFill>
              <a:srgbClr val="194A99"/>
            </a:solidFill>
          </p:spPr>
          <p:txBody>
            <a:bodyPr/>
            <a:lstStyle/>
            <a:p>
              <a:endParaRPr lang="en-AE"/>
            </a:p>
          </p:txBody>
        </p:sp>
      </p:grpSp>
      <p:grpSp>
        <p:nvGrpSpPr>
          <p:cNvPr id="8" name="Group 8"/>
          <p:cNvGrpSpPr/>
          <p:nvPr/>
        </p:nvGrpSpPr>
        <p:grpSpPr>
          <a:xfrm>
            <a:off x="1422647" y="2384672"/>
            <a:ext cx="829270" cy="28575"/>
            <a:chOff x="0" y="0"/>
            <a:chExt cx="1105693" cy="38100"/>
          </a:xfrm>
        </p:grpSpPr>
        <p:sp>
          <p:nvSpPr>
            <p:cNvPr id="9" name="Freeform 9"/>
            <p:cNvSpPr/>
            <p:nvPr/>
          </p:nvSpPr>
          <p:spPr>
            <a:xfrm>
              <a:off x="0" y="0"/>
              <a:ext cx="1105662" cy="38100"/>
            </a:xfrm>
            <a:custGeom>
              <a:avLst/>
              <a:gdLst/>
              <a:ahLst/>
              <a:cxnLst/>
              <a:rect l="l" t="t" r="r" b="b"/>
              <a:pathLst>
                <a:path w="1105662" h="38100">
                  <a:moveTo>
                    <a:pt x="0" y="19050"/>
                  </a:moveTo>
                  <a:cubicBezTo>
                    <a:pt x="0" y="8509"/>
                    <a:pt x="8509" y="0"/>
                    <a:pt x="19050" y="0"/>
                  </a:cubicBezTo>
                  <a:lnTo>
                    <a:pt x="1086612" y="0"/>
                  </a:lnTo>
                  <a:cubicBezTo>
                    <a:pt x="1097153" y="0"/>
                    <a:pt x="1105662" y="8509"/>
                    <a:pt x="1105662" y="19050"/>
                  </a:cubicBezTo>
                  <a:cubicBezTo>
                    <a:pt x="1105662" y="29591"/>
                    <a:pt x="1097153" y="38100"/>
                    <a:pt x="1086612" y="38100"/>
                  </a:cubicBezTo>
                  <a:lnTo>
                    <a:pt x="19050" y="38100"/>
                  </a:lnTo>
                  <a:cubicBezTo>
                    <a:pt x="8509" y="38100"/>
                    <a:pt x="0" y="29591"/>
                    <a:pt x="0" y="19050"/>
                  </a:cubicBezTo>
                  <a:close/>
                </a:path>
              </a:pathLst>
            </a:custGeom>
            <a:solidFill>
              <a:srgbClr val="194A99"/>
            </a:solidFill>
          </p:spPr>
          <p:txBody>
            <a:bodyPr/>
            <a:lstStyle/>
            <a:p>
              <a:endParaRPr lang="en-AE"/>
            </a:p>
          </p:txBody>
        </p:sp>
      </p:grpSp>
      <p:grpSp>
        <p:nvGrpSpPr>
          <p:cNvPr id="10" name="Group 10"/>
          <p:cNvGrpSpPr/>
          <p:nvPr/>
        </p:nvGrpSpPr>
        <p:grpSpPr>
          <a:xfrm>
            <a:off x="913359" y="2127647"/>
            <a:ext cx="542628" cy="542627"/>
            <a:chOff x="0" y="0"/>
            <a:chExt cx="723503" cy="723503"/>
          </a:xfrm>
        </p:grpSpPr>
        <p:sp>
          <p:nvSpPr>
            <p:cNvPr id="11" name="Freeform 11"/>
            <p:cNvSpPr/>
            <p:nvPr/>
          </p:nvSpPr>
          <p:spPr>
            <a:xfrm>
              <a:off x="6350" y="6350"/>
              <a:ext cx="710819" cy="710819"/>
            </a:xfrm>
            <a:custGeom>
              <a:avLst/>
              <a:gdLst/>
              <a:ahLst/>
              <a:cxnLst/>
              <a:rect l="l" t="t" r="r" b="b"/>
              <a:pathLst>
                <a:path w="710819" h="710819">
                  <a:moveTo>
                    <a:pt x="0" y="132715"/>
                  </a:moveTo>
                  <a:cubicBezTo>
                    <a:pt x="0" y="59436"/>
                    <a:pt x="59436" y="0"/>
                    <a:pt x="132715" y="0"/>
                  </a:cubicBezTo>
                  <a:lnTo>
                    <a:pt x="578104" y="0"/>
                  </a:lnTo>
                  <a:cubicBezTo>
                    <a:pt x="651383" y="0"/>
                    <a:pt x="710819" y="59436"/>
                    <a:pt x="710819" y="132715"/>
                  </a:cubicBezTo>
                  <a:lnTo>
                    <a:pt x="710819" y="578104"/>
                  </a:lnTo>
                  <a:cubicBezTo>
                    <a:pt x="710819" y="651383"/>
                    <a:pt x="651383" y="710819"/>
                    <a:pt x="578104" y="710819"/>
                  </a:cubicBezTo>
                  <a:lnTo>
                    <a:pt x="132715" y="710819"/>
                  </a:lnTo>
                  <a:cubicBezTo>
                    <a:pt x="59436" y="710819"/>
                    <a:pt x="0" y="651383"/>
                    <a:pt x="0" y="578104"/>
                  </a:cubicBezTo>
                  <a:close/>
                </a:path>
              </a:pathLst>
            </a:custGeom>
            <a:solidFill>
              <a:srgbClr val="003180"/>
            </a:solidFill>
          </p:spPr>
          <p:txBody>
            <a:bodyPr/>
            <a:lstStyle/>
            <a:p>
              <a:endParaRPr lang="en-AE"/>
            </a:p>
          </p:txBody>
        </p:sp>
        <p:sp>
          <p:nvSpPr>
            <p:cNvPr id="12" name="Freeform 12"/>
            <p:cNvSpPr/>
            <p:nvPr/>
          </p:nvSpPr>
          <p:spPr>
            <a:xfrm>
              <a:off x="0" y="0"/>
              <a:ext cx="723519" cy="723519"/>
            </a:xfrm>
            <a:custGeom>
              <a:avLst/>
              <a:gdLst/>
              <a:ahLst/>
              <a:cxnLst/>
              <a:rect l="l" t="t" r="r" b="b"/>
              <a:pathLst>
                <a:path w="723519" h="723519">
                  <a:moveTo>
                    <a:pt x="0" y="139065"/>
                  </a:moveTo>
                  <a:cubicBezTo>
                    <a:pt x="0" y="62230"/>
                    <a:pt x="62230" y="0"/>
                    <a:pt x="139065" y="0"/>
                  </a:cubicBezTo>
                  <a:lnTo>
                    <a:pt x="584454" y="0"/>
                  </a:lnTo>
                  <a:lnTo>
                    <a:pt x="584454" y="6350"/>
                  </a:lnTo>
                  <a:lnTo>
                    <a:pt x="584454" y="0"/>
                  </a:lnTo>
                  <a:cubicBezTo>
                    <a:pt x="661289" y="0"/>
                    <a:pt x="723519" y="62230"/>
                    <a:pt x="723519" y="139065"/>
                  </a:cubicBezTo>
                  <a:lnTo>
                    <a:pt x="717169" y="139065"/>
                  </a:lnTo>
                  <a:lnTo>
                    <a:pt x="723519" y="139065"/>
                  </a:lnTo>
                  <a:lnTo>
                    <a:pt x="723519" y="584454"/>
                  </a:lnTo>
                  <a:lnTo>
                    <a:pt x="717169" y="584454"/>
                  </a:lnTo>
                  <a:lnTo>
                    <a:pt x="723519" y="584454"/>
                  </a:lnTo>
                  <a:cubicBezTo>
                    <a:pt x="723519" y="661289"/>
                    <a:pt x="661289" y="723519"/>
                    <a:pt x="584454" y="723519"/>
                  </a:cubicBezTo>
                  <a:lnTo>
                    <a:pt x="584454" y="717169"/>
                  </a:lnTo>
                  <a:lnTo>
                    <a:pt x="584454" y="723519"/>
                  </a:lnTo>
                  <a:lnTo>
                    <a:pt x="139065" y="723519"/>
                  </a:lnTo>
                  <a:lnTo>
                    <a:pt x="139065" y="717169"/>
                  </a:lnTo>
                  <a:lnTo>
                    <a:pt x="139065" y="723519"/>
                  </a:lnTo>
                  <a:cubicBezTo>
                    <a:pt x="62230" y="723519"/>
                    <a:pt x="0" y="661289"/>
                    <a:pt x="0" y="584454"/>
                  </a:cubicBezTo>
                  <a:lnTo>
                    <a:pt x="0" y="139065"/>
                  </a:lnTo>
                  <a:lnTo>
                    <a:pt x="6350" y="139065"/>
                  </a:lnTo>
                  <a:lnTo>
                    <a:pt x="0" y="139065"/>
                  </a:lnTo>
                  <a:moveTo>
                    <a:pt x="12700" y="139065"/>
                  </a:moveTo>
                  <a:lnTo>
                    <a:pt x="12700" y="584454"/>
                  </a:lnTo>
                  <a:lnTo>
                    <a:pt x="6350" y="584454"/>
                  </a:lnTo>
                  <a:lnTo>
                    <a:pt x="12700" y="584454"/>
                  </a:lnTo>
                  <a:cubicBezTo>
                    <a:pt x="12700" y="654177"/>
                    <a:pt x="69215" y="710819"/>
                    <a:pt x="139065" y="710819"/>
                  </a:cubicBezTo>
                  <a:lnTo>
                    <a:pt x="584454" y="710819"/>
                  </a:lnTo>
                  <a:cubicBezTo>
                    <a:pt x="654177" y="710819"/>
                    <a:pt x="710819" y="654304"/>
                    <a:pt x="710819" y="584454"/>
                  </a:cubicBezTo>
                  <a:lnTo>
                    <a:pt x="710819" y="139065"/>
                  </a:lnTo>
                  <a:cubicBezTo>
                    <a:pt x="710819" y="69215"/>
                    <a:pt x="654177" y="12700"/>
                    <a:pt x="584454" y="12700"/>
                  </a:cubicBezTo>
                  <a:lnTo>
                    <a:pt x="139065" y="12700"/>
                  </a:lnTo>
                  <a:lnTo>
                    <a:pt x="139065" y="6350"/>
                  </a:lnTo>
                  <a:lnTo>
                    <a:pt x="139065" y="12700"/>
                  </a:lnTo>
                  <a:cubicBezTo>
                    <a:pt x="69215" y="12700"/>
                    <a:pt x="12700" y="69215"/>
                    <a:pt x="12700" y="139065"/>
                  </a:cubicBezTo>
                  <a:close/>
                </a:path>
              </a:pathLst>
            </a:custGeom>
            <a:solidFill>
              <a:srgbClr val="194A99"/>
            </a:solidFill>
          </p:spPr>
          <p:txBody>
            <a:bodyPr/>
            <a:lstStyle/>
            <a:p>
              <a:endParaRPr lang="en-AE"/>
            </a:p>
          </p:txBody>
        </p:sp>
      </p:grpSp>
      <p:sp>
        <p:nvSpPr>
          <p:cNvPr id="13" name="TextBox 13"/>
          <p:cNvSpPr txBox="1"/>
          <p:nvPr/>
        </p:nvSpPr>
        <p:spPr>
          <a:xfrm>
            <a:off x="1106389" y="2278410"/>
            <a:ext cx="156419" cy="298251"/>
          </a:xfrm>
          <a:prstGeom prst="rect">
            <a:avLst/>
          </a:prstGeom>
        </p:spPr>
        <p:txBody>
          <a:bodyPr lIns="0" tIns="0" rIns="0" bIns="0" rtlCol="0" anchor="t">
            <a:spAutoFit/>
          </a:bodyPr>
          <a:lstStyle/>
          <a:p>
            <a:pPr algn="ctr">
              <a:lnSpc>
                <a:spcPts val="2750"/>
              </a:lnSpc>
            </a:pPr>
            <a:r>
              <a:rPr lang="en-US" sz="2750">
                <a:solidFill>
                  <a:srgbClr val="E2E6E9"/>
                </a:solidFill>
                <a:latin typeface="Merriweather"/>
                <a:ea typeface="Merriweather"/>
                <a:cs typeface="Merriweather"/>
                <a:sym typeface="Merriweather"/>
              </a:rPr>
              <a:t>1</a:t>
            </a:r>
          </a:p>
        </p:txBody>
      </p:sp>
      <p:sp>
        <p:nvSpPr>
          <p:cNvPr id="14" name="TextBox 14"/>
          <p:cNvSpPr txBox="1"/>
          <p:nvPr/>
        </p:nvSpPr>
        <p:spPr>
          <a:xfrm>
            <a:off x="2487811" y="2093267"/>
            <a:ext cx="3648521" cy="379660"/>
          </a:xfrm>
          <a:prstGeom prst="rect">
            <a:avLst/>
          </a:prstGeom>
        </p:spPr>
        <p:txBody>
          <a:bodyPr lIns="0" tIns="0" rIns="0" bIns="0" rtlCol="0" anchor="t">
            <a:spAutoFit/>
          </a:bodyPr>
          <a:lstStyle/>
          <a:p>
            <a:pPr algn="l">
              <a:lnSpc>
                <a:spcPts val="2875"/>
              </a:lnSpc>
            </a:pPr>
            <a:r>
              <a:rPr lang="en-US" sz="2312">
                <a:solidFill>
                  <a:srgbClr val="E2E6E9"/>
                </a:solidFill>
                <a:latin typeface="Merriweather"/>
                <a:ea typeface="Merriweather"/>
                <a:cs typeface="Merriweather"/>
                <a:sym typeface="Merriweather"/>
              </a:rPr>
              <a:t>HotelOperatingCompany</a:t>
            </a:r>
          </a:p>
        </p:txBody>
      </p:sp>
      <p:sp>
        <p:nvSpPr>
          <p:cNvPr id="15" name="TextBox 15"/>
          <p:cNvSpPr txBox="1"/>
          <p:nvPr/>
        </p:nvSpPr>
        <p:spPr>
          <a:xfrm>
            <a:off x="2487811" y="2529334"/>
            <a:ext cx="14970919" cy="464790"/>
          </a:xfrm>
          <a:prstGeom prst="rect">
            <a:avLst/>
          </a:prstGeom>
        </p:spPr>
        <p:txBody>
          <a:bodyPr lIns="0" tIns="0" rIns="0" bIns="0" rtlCol="0" anchor="t">
            <a:spAutoFit/>
          </a:bodyPr>
          <a:lstStyle/>
          <a:p>
            <a:pPr algn="l">
              <a:lnSpc>
                <a:spcPts val="2937"/>
              </a:lnSpc>
            </a:pPr>
            <a:r>
              <a:rPr lang="en-US" sz="1812">
                <a:solidFill>
                  <a:srgbClr val="E2E6E9"/>
                </a:solidFill>
                <a:latin typeface="Merriweather"/>
                <a:ea typeface="Merriweather"/>
                <a:cs typeface="Merriweather"/>
                <a:sym typeface="Merriweather"/>
              </a:rPr>
              <a:t>Stores company credentials, contact details, and operational information for each hotel chain.</a:t>
            </a:r>
          </a:p>
        </p:txBody>
      </p:sp>
      <p:grpSp>
        <p:nvGrpSpPr>
          <p:cNvPr id="16" name="Group 16"/>
          <p:cNvGrpSpPr/>
          <p:nvPr/>
        </p:nvGrpSpPr>
        <p:grpSpPr>
          <a:xfrm>
            <a:off x="1422647" y="3986807"/>
            <a:ext cx="829270" cy="28575"/>
            <a:chOff x="0" y="0"/>
            <a:chExt cx="1105693" cy="38100"/>
          </a:xfrm>
        </p:grpSpPr>
        <p:sp>
          <p:nvSpPr>
            <p:cNvPr id="17" name="Freeform 17"/>
            <p:cNvSpPr/>
            <p:nvPr/>
          </p:nvSpPr>
          <p:spPr>
            <a:xfrm>
              <a:off x="0" y="0"/>
              <a:ext cx="1105662" cy="38100"/>
            </a:xfrm>
            <a:custGeom>
              <a:avLst/>
              <a:gdLst/>
              <a:ahLst/>
              <a:cxnLst/>
              <a:rect l="l" t="t" r="r" b="b"/>
              <a:pathLst>
                <a:path w="1105662" h="38100">
                  <a:moveTo>
                    <a:pt x="0" y="19050"/>
                  </a:moveTo>
                  <a:cubicBezTo>
                    <a:pt x="0" y="8509"/>
                    <a:pt x="8509" y="0"/>
                    <a:pt x="19050" y="0"/>
                  </a:cubicBezTo>
                  <a:lnTo>
                    <a:pt x="1086612" y="0"/>
                  </a:lnTo>
                  <a:cubicBezTo>
                    <a:pt x="1097153" y="0"/>
                    <a:pt x="1105662" y="8509"/>
                    <a:pt x="1105662" y="19050"/>
                  </a:cubicBezTo>
                  <a:cubicBezTo>
                    <a:pt x="1105662" y="29591"/>
                    <a:pt x="1097153" y="38100"/>
                    <a:pt x="1086612" y="38100"/>
                  </a:cubicBezTo>
                  <a:lnTo>
                    <a:pt x="19050" y="38100"/>
                  </a:lnTo>
                  <a:cubicBezTo>
                    <a:pt x="8509" y="38100"/>
                    <a:pt x="0" y="29591"/>
                    <a:pt x="0" y="19050"/>
                  </a:cubicBezTo>
                  <a:close/>
                </a:path>
              </a:pathLst>
            </a:custGeom>
            <a:solidFill>
              <a:srgbClr val="194A99"/>
            </a:solidFill>
          </p:spPr>
          <p:txBody>
            <a:bodyPr/>
            <a:lstStyle/>
            <a:p>
              <a:endParaRPr lang="en-AE"/>
            </a:p>
          </p:txBody>
        </p:sp>
      </p:grpSp>
      <p:grpSp>
        <p:nvGrpSpPr>
          <p:cNvPr id="18" name="Group 18"/>
          <p:cNvGrpSpPr/>
          <p:nvPr/>
        </p:nvGrpSpPr>
        <p:grpSpPr>
          <a:xfrm>
            <a:off x="913359" y="3729781"/>
            <a:ext cx="542628" cy="542628"/>
            <a:chOff x="0" y="0"/>
            <a:chExt cx="723503" cy="723503"/>
          </a:xfrm>
        </p:grpSpPr>
        <p:sp>
          <p:nvSpPr>
            <p:cNvPr id="19" name="Freeform 19"/>
            <p:cNvSpPr/>
            <p:nvPr/>
          </p:nvSpPr>
          <p:spPr>
            <a:xfrm>
              <a:off x="6350" y="6350"/>
              <a:ext cx="710819" cy="710819"/>
            </a:xfrm>
            <a:custGeom>
              <a:avLst/>
              <a:gdLst/>
              <a:ahLst/>
              <a:cxnLst/>
              <a:rect l="l" t="t" r="r" b="b"/>
              <a:pathLst>
                <a:path w="710819" h="710819">
                  <a:moveTo>
                    <a:pt x="0" y="132715"/>
                  </a:moveTo>
                  <a:cubicBezTo>
                    <a:pt x="0" y="59436"/>
                    <a:pt x="59436" y="0"/>
                    <a:pt x="132715" y="0"/>
                  </a:cubicBezTo>
                  <a:lnTo>
                    <a:pt x="578104" y="0"/>
                  </a:lnTo>
                  <a:cubicBezTo>
                    <a:pt x="651383" y="0"/>
                    <a:pt x="710819" y="59436"/>
                    <a:pt x="710819" y="132715"/>
                  </a:cubicBezTo>
                  <a:lnTo>
                    <a:pt x="710819" y="578104"/>
                  </a:lnTo>
                  <a:cubicBezTo>
                    <a:pt x="710819" y="651383"/>
                    <a:pt x="651383" y="710819"/>
                    <a:pt x="578104" y="710819"/>
                  </a:cubicBezTo>
                  <a:lnTo>
                    <a:pt x="132715" y="710819"/>
                  </a:lnTo>
                  <a:cubicBezTo>
                    <a:pt x="59436" y="710819"/>
                    <a:pt x="0" y="651383"/>
                    <a:pt x="0" y="578104"/>
                  </a:cubicBezTo>
                  <a:close/>
                </a:path>
              </a:pathLst>
            </a:custGeom>
            <a:solidFill>
              <a:srgbClr val="003180"/>
            </a:solidFill>
          </p:spPr>
          <p:txBody>
            <a:bodyPr/>
            <a:lstStyle/>
            <a:p>
              <a:endParaRPr lang="en-AE"/>
            </a:p>
          </p:txBody>
        </p:sp>
        <p:sp>
          <p:nvSpPr>
            <p:cNvPr id="20" name="Freeform 20"/>
            <p:cNvSpPr/>
            <p:nvPr/>
          </p:nvSpPr>
          <p:spPr>
            <a:xfrm>
              <a:off x="0" y="0"/>
              <a:ext cx="723519" cy="723519"/>
            </a:xfrm>
            <a:custGeom>
              <a:avLst/>
              <a:gdLst/>
              <a:ahLst/>
              <a:cxnLst/>
              <a:rect l="l" t="t" r="r" b="b"/>
              <a:pathLst>
                <a:path w="723519" h="723519">
                  <a:moveTo>
                    <a:pt x="0" y="139065"/>
                  </a:moveTo>
                  <a:cubicBezTo>
                    <a:pt x="0" y="62230"/>
                    <a:pt x="62230" y="0"/>
                    <a:pt x="139065" y="0"/>
                  </a:cubicBezTo>
                  <a:lnTo>
                    <a:pt x="584454" y="0"/>
                  </a:lnTo>
                  <a:lnTo>
                    <a:pt x="584454" y="6350"/>
                  </a:lnTo>
                  <a:lnTo>
                    <a:pt x="584454" y="0"/>
                  </a:lnTo>
                  <a:cubicBezTo>
                    <a:pt x="661289" y="0"/>
                    <a:pt x="723519" y="62230"/>
                    <a:pt x="723519" y="139065"/>
                  </a:cubicBezTo>
                  <a:lnTo>
                    <a:pt x="717169" y="139065"/>
                  </a:lnTo>
                  <a:lnTo>
                    <a:pt x="723519" y="139065"/>
                  </a:lnTo>
                  <a:lnTo>
                    <a:pt x="723519" y="584454"/>
                  </a:lnTo>
                  <a:lnTo>
                    <a:pt x="717169" y="584454"/>
                  </a:lnTo>
                  <a:lnTo>
                    <a:pt x="723519" y="584454"/>
                  </a:lnTo>
                  <a:cubicBezTo>
                    <a:pt x="723519" y="661289"/>
                    <a:pt x="661289" y="723519"/>
                    <a:pt x="584454" y="723519"/>
                  </a:cubicBezTo>
                  <a:lnTo>
                    <a:pt x="584454" y="717169"/>
                  </a:lnTo>
                  <a:lnTo>
                    <a:pt x="584454" y="723519"/>
                  </a:lnTo>
                  <a:lnTo>
                    <a:pt x="139065" y="723519"/>
                  </a:lnTo>
                  <a:lnTo>
                    <a:pt x="139065" y="717169"/>
                  </a:lnTo>
                  <a:lnTo>
                    <a:pt x="139065" y="723519"/>
                  </a:lnTo>
                  <a:cubicBezTo>
                    <a:pt x="62230" y="723519"/>
                    <a:pt x="0" y="661289"/>
                    <a:pt x="0" y="584454"/>
                  </a:cubicBezTo>
                  <a:lnTo>
                    <a:pt x="0" y="139065"/>
                  </a:lnTo>
                  <a:lnTo>
                    <a:pt x="6350" y="139065"/>
                  </a:lnTo>
                  <a:lnTo>
                    <a:pt x="0" y="139065"/>
                  </a:lnTo>
                  <a:moveTo>
                    <a:pt x="12700" y="139065"/>
                  </a:moveTo>
                  <a:lnTo>
                    <a:pt x="12700" y="584454"/>
                  </a:lnTo>
                  <a:lnTo>
                    <a:pt x="6350" y="584454"/>
                  </a:lnTo>
                  <a:lnTo>
                    <a:pt x="12700" y="584454"/>
                  </a:lnTo>
                  <a:cubicBezTo>
                    <a:pt x="12700" y="654177"/>
                    <a:pt x="69215" y="710819"/>
                    <a:pt x="139065" y="710819"/>
                  </a:cubicBezTo>
                  <a:lnTo>
                    <a:pt x="584454" y="710819"/>
                  </a:lnTo>
                  <a:cubicBezTo>
                    <a:pt x="654177" y="710819"/>
                    <a:pt x="710819" y="654304"/>
                    <a:pt x="710819" y="584454"/>
                  </a:cubicBezTo>
                  <a:lnTo>
                    <a:pt x="710819" y="139065"/>
                  </a:lnTo>
                  <a:cubicBezTo>
                    <a:pt x="710819" y="69215"/>
                    <a:pt x="654177" y="12700"/>
                    <a:pt x="584454" y="12700"/>
                  </a:cubicBezTo>
                  <a:lnTo>
                    <a:pt x="139065" y="12700"/>
                  </a:lnTo>
                  <a:lnTo>
                    <a:pt x="139065" y="6350"/>
                  </a:lnTo>
                  <a:lnTo>
                    <a:pt x="139065" y="12700"/>
                  </a:lnTo>
                  <a:cubicBezTo>
                    <a:pt x="69215" y="12700"/>
                    <a:pt x="12700" y="69215"/>
                    <a:pt x="12700" y="139065"/>
                  </a:cubicBezTo>
                  <a:close/>
                </a:path>
              </a:pathLst>
            </a:custGeom>
            <a:solidFill>
              <a:srgbClr val="194A99"/>
            </a:solidFill>
          </p:spPr>
          <p:txBody>
            <a:bodyPr/>
            <a:lstStyle/>
            <a:p>
              <a:endParaRPr lang="en-AE"/>
            </a:p>
          </p:txBody>
        </p:sp>
      </p:grpSp>
      <p:sp>
        <p:nvSpPr>
          <p:cNvPr id="21" name="TextBox 21"/>
          <p:cNvSpPr txBox="1"/>
          <p:nvPr/>
        </p:nvSpPr>
        <p:spPr>
          <a:xfrm>
            <a:off x="1078409" y="3880545"/>
            <a:ext cx="212526" cy="298251"/>
          </a:xfrm>
          <a:prstGeom prst="rect">
            <a:avLst/>
          </a:prstGeom>
        </p:spPr>
        <p:txBody>
          <a:bodyPr lIns="0" tIns="0" rIns="0" bIns="0" rtlCol="0" anchor="t">
            <a:spAutoFit/>
          </a:bodyPr>
          <a:lstStyle/>
          <a:p>
            <a:pPr algn="ctr">
              <a:lnSpc>
                <a:spcPts val="2750"/>
              </a:lnSpc>
            </a:pPr>
            <a:r>
              <a:rPr lang="en-US" sz="2750">
                <a:solidFill>
                  <a:srgbClr val="E2E6E9"/>
                </a:solidFill>
                <a:latin typeface="Merriweather"/>
                <a:ea typeface="Merriweather"/>
                <a:cs typeface="Merriweather"/>
                <a:sym typeface="Merriweather"/>
              </a:rPr>
              <a:t>2</a:t>
            </a:r>
          </a:p>
        </p:txBody>
      </p:sp>
      <p:sp>
        <p:nvSpPr>
          <p:cNvPr id="22" name="TextBox 22"/>
          <p:cNvSpPr txBox="1"/>
          <p:nvPr/>
        </p:nvSpPr>
        <p:spPr>
          <a:xfrm>
            <a:off x="2487811" y="3695402"/>
            <a:ext cx="2961829" cy="379660"/>
          </a:xfrm>
          <a:prstGeom prst="rect">
            <a:avLst/>
          </a:prstGeom>
        </p:spPr>
        <p:txBody>
          <a:bodyPr lIns="0" tIns="0" rIns="0" bIns="0" rtlCol="0" anchor="t">
            <a:spAutoFit/>
          </a:bodyPr>
          <a:lstStyle/>
          <a:p>
            <a:pPr algn="l">
              <a:lnSpc>
                <a:spcPts val="2875"/>
              </a:lnSpc>
            </a:pPr>
            <a:r>
              <a:rPr lang="en-US" sz="2312">
                <a:solidFill>
                  <a:srgbClr val="E2E6E9"/>
                </a:solidFill>
                <a:latin typeface="Merriweather"/>
                <a:ea typeface="Merriweather"/>
                <a:cs typeface="Merriweather"/>
                <a:sym typeface="Merriweather"/>
              </a:rPr>
              <a:t>Hotel</a:t>
            </a:r>
          </a:p>
        </p:txBody>
      </p:sp>
      <p:sp>
        <p:nvSpPr>
          <p:cNvPr id="23" name="TextBox 23"/>
          <p:cNvSpPr txBox="1"/>
          <p:nvPr/>
        </p:nvSpPr>
        <p:spPr>
          <a:xfrm>
            <a:off x="2487811" y="4131469"/>
            <a:ext cx="14970919" cy="464790"/>
          </a:xfrm>
          <a:prstGeom prst="rect">
            <a:avLst/>
          </a:prstGeom>
        </p:spPr>
        <p:txBody>
          <a:bodyPr lIns="0" tIns="0" rIns="0" bIns="0" rtlCol="0" anchor="t">
            <a:spAutoFit/>
          </a:bodyPr>
          <a:lstStyle/>
          <a:p>
            <a:pPr algn="l">
              <a:lnSpc>
                <a:spcPts val="2937"/>
              </a:lnSpc>
            </a:pPr>
            <a:r>
              <a:rPr lang="en-US" sz="1812">
                <a:solidFill>
                  <a:srgbClr val="E2E6E9"/>
                </a:solidFill>
                <a:latin typeface="Merriweather"/>
                <a:ea typeface="Merriweather"/>
                <a:cs typeface="Merriweather"/>
                <a:sym typeface="Merriweather"/>
              </a:rPr>
              <a:t>Contains individual hotel data, including ratings, amenities, and location information.</a:t>
            </a:r>
          </a:p>
        </p:txBody>
      </p:sp>
      <p:grpSp>
        <p:nvGrpSpPr>
          <p:cNvPr id="24" name="Group 24"/>
          <p:cNvGrpSpPr/>
          <p:nvPr/>
        </p:nvGrpSpPr>
        <p:grpSpPr>
          <a:xfrm>
            <a:off x="1422647" y="5588942"/>
            <a:ext cx="829270" cy="28575"/>
            <a:chOff x="0" y="0"/>
            <a:chExt cx="1105693" cy="38100"/>
          </a:xfrm>
        </p:grpSpPr>
        <p:sp>
          <p:nvSpPr>
            <p:cNvPr id="25" name="Freeform 25"/>
            <p:cNvSpPr/>
            <p:nvPr/>
          </p:nvSpPr>
          <p:spPr>
            <a:xfrm>
              <a:off x="0" y="0"/>
              <a:ext cx="1105662" cy="38100"/>
            </a:xfrm>
            <a:custGeom>
              <a:avLst/>
              <a:gdLst/>
              <a:ahLst/>
              <a:cxnLst/>
              <a:rect l="l" t="t" r="r" b="b"/>
              <a:pathLst>
                <a:path w="1105662" h="38100">
                  <a:moveTo>
                    <a:pt x="0" y="19050"/>
                  </a:moveTo>
                  <a:cubicBezTo>
                    <a:pt x="0" y="8509"/>
                    <a:pt x="8509" y="0"/>
                    <a:pt x="19050" y="0"/>
                  </a:cubicBezTo>
                  <a:lnTo>
                    <a:pt x="1086612" y="0"/>
                  </a:lnTo>
                  <a:cubicBezTo>
                    <a:pt x="1097153" y="0"/>
                    <a:pt x="1105662" y="8509"/>
                    <a:pt x="1105662" y="19050"/>
                  </a:cubicBezTo>
                  <a:cubicBezTo>
                    <a:pt x="1105662" y="29591"/>
                    <a:pt x="1097153" y="38100"/>
                    <a:pt x="1086612" y="38100"/>
                  </a:cubicBezTo>
                  <a:lnTo>
                    <a:pt x="19050" y="38100"/>
                  </a:lnTo>
                  <a:cubicBezTo>
                    <a:pt x="8509" y="38100"/>
                    <a:pt x="0" y="29591"/>
                    <a:pt x="0" y="19050"/>
                  </a:cubicBezTo>
                  <a:close/>
                </a:path>
              </a:pathLst>
            </a:custGeom>
            <a:solidFill>
              <a:srgbClr val="194A99"/>
            </a:solidFill>
          </p:spPr>
          <p:txBody>
            <a:bodyPr/>
            <a:lstStyle/>
            <a:p>
              <a:endParaRPr lang="en-AE"/>
            </a:p>
          </p:txBody>
        </p:sp>
      </p:grpSp>
      <p:grpSp>
        <p:nvGrpSpPr>
          <p:cNvPr id="26" name="Group 26"/>
          <p:cNvGrpSpPr/>
          <p:nvPr/>
        </p:nvGrpSpPr>
        <p:grpSpPr>
          <a:xfrm>
            <a:off x="913359" y="5331916"/>
            <a:ext cx="542628" cy="542628"/>
            <a:chOff x="0" y="0"/>
            <a:chExt cx="723503" cy="723503"/>
          </a:xfrm>
        </p:grpSpPr>
        <p:sp>
          <p:nvSpPr>
            <p:cNvPr id="27" name="Freeform 27"/>
            <p:cNvSpPr/>
            <p:nvPr/>
          </p:nvSpPr>
          <p:spPr>
            <a:xfrm>
              <a:off x="6350" y="6350"/>
              <a:ext cx="710819" cy="710819"/>
            </a:xfrm>
            <a:custGeom>
              <a:avLst/>
              <a:gdLst/>
              <a:ahLst/>
              <a:cxnLst/>
              <a:rect l="l" t="t" r="r" b="b"/>
              <a:pathLst>
                <a:path w="710819" h="710819">
                  <a:moveTo>
                    <a:pt x="0" y="132715"/>
                  </a:moveTo>
                  <a:cubicBezTo>
                    <a:pt x="0" y="59436"/>
                    <a:pt x="59436" y="0"/>
                    <a:pt x="132715" y="0"/>
                  </a:cubicBezTo>
                  <a:lnTo>
                    <a:pt x="578104" y="0"/>
                  </a:lnTo>
                  <a:cubicBezTo>
                    <a:pt x="651383" y="0"/>
                    <a:pt x="710819" y="59436"/>
                    <a:pt x="710819" y="132715"/>
                  </a:cubicBezTo>
                  <a:lnTo>
                    <a:pt x="710819" y="578104"/>
                  </a:lnTo>
                  <a:cubicBezTo>
                    <a:pt x="710819" y="651383"/>
                    <a:pt x="651383" y="710819"/>
                    <a:pt x="578104" y="710819"/>
                  </a:cubicBezTo>
                  <a:lnTo>
                    <a:pt x="132715" y="710819"/>
                  </a:lnTo>
                  <a:cubicBezTo>
                    <a:pt x="59436" y="710819"/>
                    <a:pt x="0" y="651383"/>
                    <a:pt x="0" y="578104"/>
                  </a:cubicBezTo>
                  <a:close/>
                </a:path>
              </a:pathLst>
            </a:custGeom>
            <a:solidFill>
              <a:srgbClr val="003180"/>
            </a:solidFill>
          </p:spPr>
          <p:txBody>
            <a:bodyPr/>
            <a:lstStyle/>
            <a:p>
              <a:endParaRPr lang="en-AE"/>
            </a:p>
          </p:txBody>
        </p:sp>
        <p:sp>
          <p:nvSpPr>
            <p:cNvPr id="28" name="Freeform 28"/>
            <p:cNvSpPr/>
            <p:nvPr/>
          </p:nvSpPr>
          <p:spPr>
            <a:xfrm>
              <a:off x="0" y="0"/>
              <a:ext cx="723519" cy="723519"/>
            </a:xfrm>
            <a:custGeom>
              <a:avLst/>
              <a:gdLst/>
              <a:ahLst/>
              <a:cxnLst/>
              <a:rect l="l" t="t" r="r" b="b"/>
              <a:pathLst>
                <a:path w="723519" h="723519">
                  <a:moveTo>
                    <a:pt x="0" y="139065"/>
                  </a:moveTo>
                  <a:cubicBezTo>
                    <a:pt x="0" y="62230"/>
                    <a:pt x="62230" y="0"/>
                    <a:pt x="139065" y="0"/>
                  </a:cubicBezTo>
                  <a:lnTo>
                    <a:pt x="584454" y="0"/>
                  </a:lnTo>
                  <a:lnTo>
                    <a:pt x="584454" y="6350"/>
                  </a:lnTo>
                  <a:lnTo>
                    <a:pt x="584454" y="0"/>
                  </a:lnTo>
                  <a:cubicBezTo>
                    <a:pt x="661289" y="0"/>
                    <a:pt x="723519" y="62230"/>
                    <a:pt x="723519" y="139065"/>
                  </a:cubicBezTo>
                  <a:lnTo>
                    <a:pt x="717169" y="139065"/>
                  </a:lnTo>
                  <a:lnTo>
                    <a:pt x="723519" y="139065"/>
                  </a:lnTo>
                  <a:lnTo>
                    <a:pt x="723519" y="584454"/>
                  </a:lnTo>
                  <a:lnTo>
                    <a:pt x="717169" y="584454"/>
                  </a:lnTo>
                  <a:lnTo>
                    <a:pt x="723519" y="584454"/>
                  </a:lnTo>
                  <a:cubicBezTo>
                    <a:pt x="723519" y="661289"/>
                    <a:pt x="661289" y="723519"/>
                    <a:pt x="584454" y="723519"/>
                  </a:cubicBezTo>
                  <a:lnTo>
                    <a:pt x="584454" y="717169"/>
                  </a:lnTo>
                  <a:lnTo>
                    <a:pt x="584454" y="723519"/>
                  </a:lnTo>
                  <a:lnTo>
                    <a:pt x="139065" y="723519"/>
                  </a:lnTo>
                  <a:lnTo>
                    <a:pt x="139065" y="717169"/>
                  </a:lnTo>
                  <a:lnTo>
                    <a:pt x="139065" y="723519"/>
                  </a:lnTo>
                  <a:cubicBezTo>
                    <a:pt x="62230" y="723519"/>
                    <a:pt x="0" y="661289"/>
                    <a:pt x="0" y="584454"/>
                  </a:cubicBezTo>
                  <a:lnTo>
                    <a:pt x="0" y="139065"/>
                  </a:lnTo>
                  <a:lnTo>
                    <a:pt x="6350" y="139065"/>
                  </a:lnTo>
                  <a:lnTo>
                    <a:pt x="0" y="139065"/>
                  </a:lnTo>
                  <a:moveTo>
                    <a:pt x="12700" y="139065"/>
                  </a:moveTo>
                  <a:lnTo>
                    <a:pt x="12700" y="584454"/>
                  </a:lnTo>
                  <a:lnTo>
                    <a:pt x="6350" y="584454"/>
                  </a:lnTo>
                  <a:lnTo>
                    <a:pt x="12700" y="584454"/>
                  </a:lnTo>
                  <a:cubicBezTo>
                    <a:pt x="12700" y="654177"/>
                    <a:pt x="69215" y="710819"/>
                    <a:pt x="139065" y="710819"/>
                  </a:cubicBezTo>
                  <a:lnTo>
                    <a:pt x="584454" y="710819"/>
                  </a:lnTo>
                  <a:cubicBezTo>
                    <a:pt x="654177" y="710819"/>
                    <a:pt x="710819" y="654304"/>
                    <a:pt x="710819" y="584454"/>
                  </a:cubicBezTo>
                  <a:lnTo>
                    <a:pt x="710819" y="139065"/>
                  </a:lnTo>
                  <a:cubicBezTo>
                    <a:pt x="710819" y="69215"/>
                    <a:pt x="654177" y="12700"/>
                    <a:pt x="584454" y="12700"/>
                  </a:cubicBezTo>
                  <a:lnTo>
                    <a:pt x="139065" y="12700"/>
                  </a:lnTo>
                  <a:lnTo>
                    <a:pt x="139065" y="6350"/>
                  </a:lnTo>
                  <a:lnTo>
                    <a:pt x="139065" y="12700"/>
                  </a:lnTo>
                  <a:cubicBezTo>
                    <a:pt x="69215" y="12700"/>
                    <a:pt x="12700" y="69215"/>
                    <a:pt x="12700" y="139065"/>
                  </a:cubicBezTo>
                  <a:close/>
                </a:path>
              </a:pathLst>
            </a:custGeom>
            <a:solidFill>
              <a:srgbClr val="194A99"/>
            </a:solidFill>
          </p:spPr>
          <p:txBody>
            <a:bodyPr/>
            <a:lstStyle/>
            <a:p>
              <a:endParaRPr lang="en-AE"/>
            </a:p>
          </p:txBody>
        </p:sp>
      </p:grpSp>
      <p:sp>
        <p:nvSpPr>
          <p:cNvPr id="29" name="TextBox 29"/>
          <p:cNvSpPr txBox="1"/>
          <p:nvPr/>
        </p:nvSpPr>
        <p:spPr>
          <a:xfrm>
            <a:off x="1085106" y="5482679"/>
            <a:ext cx="198984" cy="298251"/>
          </a:xfrm>
          <a:prstGeom prst="rect">
            <a:avLst/>
          </a:prstGeom>
        </p:spPr>
        <p:txBody>
          <a:bodyPr lIns="0" tIns="0" rIns="0" bIns="0" rtlCol="0" anchor="t">
            <a:spAutoFit/>
          </a:bodyPr>
          <a:lstStyle/>
          <a:p>
            <a:pPr algn="ctr">
              <a:lnSpc>
                <a:spcPts val="2750"/>
              </a:lnSpc>
            </a:pPr>
            <a:r>
              <a:rPr lang="en-US" sz="2750">
                <a:solidFill>
                  <a:srgbClr val="E2E6E9"/>
                </a:solidFill>
                <a:latin typeface="Merriweather"/>
                <a:ea typeface="Merriweather"/>
                <a:cs typeface="Merriweather"/>
                <a:sym typeface="Merriweather"/>
              </a:rPr>
              <a:t>3</a:t>
            </a:r>
          </a:p>
        </p:txBody>
      </p:sp>
      <p:sp>
        <p:nvSpPr>
          <p:cNvPr id="30" name="TextBox 30"/>
          <p:cNvSpPr txBox="1"/>
          <p:nvPr/>
        </p:nvSpPr>
        <p:spPr>
          <a:xfrm>
            <a:off x="2487811" y="5297537"/>
            <a:ext cx="2961829" cy="379660"/>
          </a:xfrm>
          <a:prstGeom prst="rect">
            <a:avLst/>
          </a:prstGeom>
        </p:spPr>
        <p:txBody>
          <a:bodyPr lIns="0" tIns="0" rIns="0" bIns="0" rtlCol="0" anchor="t">
            <a:spAutoFit/>
          </a:bodyPr>
          <a:lstStyle/>
          <a:p>
            <a:pPr algn="l">
              <a:lnSpc>
                <a:spcPts val="2875"/>
              </a:lnSpc>
            </a:pPr>
            <a:r>
              <a:rPr lang="en-US" sz="2312">
                <a:solidFill>
                  <a:srgbClr val="E2E6E9"/>
                </a:solidFill>
                <a:latin typeface="Merriweather"/>
                <a:ea typeface="Merriweather"/>
                <a:cs typeface="Merriweather"/>
                <a:sym typeface="Merriweather"/>
              </a:rPr>
              <a:t>Room</a:t>
            </a:r>
          </a:p>
        </p:txBody>
      </p:sp>
      <p:sp>
        <p:nvSpPr>
          <p:cNvPr id="31" name="TextBox 31"/>
          <p:cNvSpPr txBox="1"/>
          <p:nvPr/>
        </p:nvSpPr>
        <p:spPr>
          <a:xfrm>
            <a:off x="2487811" y="5733604"/>
            <a:ext cx="14970919" cy="464790"/>
          </a:xfrm>
          <a:prstGeom prst="rect">
            <a:avLst/>
          </a:prstGeom>
        </p:spPr>
        <p:txBody>
          <a:bodyPr lIns="0" tIns="0" rIns="0" bIns="0" rtlCol="0" anchor="t">
            <a:spAutoFit/>
          </a:bodyPr>
          <a:lstStyle/>
          <a:p>
            <a:pPr algn="l">
              <a:lnSpc>
                <a:spcPts val="2937"/>
              </a:lnSpc>
            </a:pPr>
            <a:r>
              <a:rPr lang="en-US" sz="1812">
                <a:solidFill>
                  <a:srgbClr val="E2E6E9"/>
                </a:solidFill>
                <a:latin typeface="Merriweather"/>
                <a:ea typeface="Merriweather"/>
                <a:cs typeface="Merriweather"/>
                <a:sym typeface="Merriweather"/>
              </a:rPr>
              <a:t>Manages room details, pricing structures, and available amenities for each hotel property.</a:t>
            </a:r>
          </a:p>
        </p:txBody>
      </p:sp>
      <p:grpSp>
        <p:nvGrpSpPr>
          <p:cNvPr id="32" name="Group 32"/>
          <p:cNvGrpSpPr/>
          <p:nvPr/>
        </p:nvGrpSpPr>
        <p:grpSpPr>
          <a:xfrm>
            <a:off x="1422647" y="7191077"/>
            <a:ext cx="829270" cy="28575"/>
            <a:chOff x="0" y="0"/>
            <a:chExt cx="1105693" cy="38100"/>
          </a:xfrm>
        </p:grpSpPr>
        <p:sp>
          <p:nvSpPr>
            <p:cNvPr id="33" name="Freeform 33"/>
            <p:cNvSpPr/>
            <p:nvPr/>
          </p:nvSpPr>
          <p:spPr>
            <a:xfrm>
              <a:off x="0" y="0"/>
              <a:ext cx="1105662" cy="38100"/>
            </a:xfrm>
            <a:custGeom>
              <a:avLst/>
              <a:gdLst/>
              <a:ahLst/>
              <a:cxnLst/>
              <a:rect l="l" t="t" r="r" b="b"/>
              <a:pathLst>
                <a:path w="1105662" h="38100">
                  <a:moveTo>
                    <a:pt x="0" y="19050"/>
                  </a:moveTo>
                  <a:cubicBezTo>
                    <a:pt x="0" y="8509"/>
                    <a:pt x="8509" y="0"/>
                    <a:pt x="19050" y="0"/>
                  </a:cubicBezTo>
                  <a:lnTo>
                    <a:pt x="1086612" y="0"/>
                  </a:lnTo>
                  <a:cubicBezTo>
                    <a:pt x="1097153" y="0"/>
                    <a:pt x="1105662" y="8509"/>
                    <a:pt x="1105662" y="19050"/>
                  </a:cubicBezTo>
                  <a:cubicBezTo>
                    <a:pt x="1105662" y="29591"/>
                    <a:pt x="1097153" y="38100"/>
                    <a:pt x="1086612" y="38100"/>
                  </a:cubicBezTo>
                  <a:lnTo>
                    <a:pt x="19050" y="38100"/>
                  </a:lnTo>
                  <a:cubicBezTo>
                    <a:pt x="8509" y="38100"/>
                    <a:pt x="0" y="29591"/>
                    <a:pt x="0" y="19050"/>
                  </a:cubicBezTo>
                  <a:close/>
                </a:path>
              </a:pathLst>
            </a:custGeom>
            <a:solidFill>
              <a:srgbClr val="194A99"/>
            </a:solidFill>
          </p:spPr>
          <p:txBody>
            <a:bodyPr/>
            <a:lstStyle/>
            <a:p>
              <a:endParaRPr lang="en-AE"/>
            </a:p>
          </p:txBody>
        </p:sp>
      </p:grpSp>
      <p:grpSp>
        <p:nvGrpSpPr>
          <p:cNvPr id="34" name="Group 34"/>
          <p:cNvGrpSpPr/>
          <p:nvPr/>
        </p:nvGrpSpPr>
        <p:grpSpPr>
          <a:xfrm>
            <a:off x="913359" y="6934051"/>
            <a:ext cx="542628" cy="542627"/>
            <a:chOff x="0" y="0"/>
            <a:chExt cx="723503" cy="723503"/>
          </a:xfrm>
        </p:grpSpPr>
        <p:sp>
          <p:nvSpPr>
            <p:cNvPr id="35" name="Freeform 35"/>
            <p:cNvSpPr/>
            <p:nvPr/>
          </p:nvSpPr>
          <p:spPr>
            <a:xfrm>
              <a:off x="6350" y="6350"/>
              <a:ext cx="710819" cy="710819"/>
            </a:xfrm>
            <a:custGeom>
              <a:avLst/>
              <a:gdLst/>
              <a:ahLst/>
              <a:cxnLst/>
              <a:rect l="l" t="t" r="r" b="b"/>
              <a:pathLst>
                <a:path w="710819" h="710819">
                  <a:moveTo>
                    <a:pt x="0" y="132715"/>
                  </a:moveTo>
                  <a:cubicBezTo>
                    <a:pt x="0" y="59436"/>
                    <a:pt x="59436" y="0"/>
                    <a:pt x="132715" y="0"/>
                  </a:cubicBezTo>
                  <a:lnTo>
                    <a:pt x="578104" y="0"/>
                  </a:lnTo>
                  <a:cubicBezTo>
                    <a:pt x="651383" y="0"/>
                    <a:pt x="710819" y="59436"/>
                    <a:pt x="710819" y="132715"/>
                  </a:cubicBezTo>
                  <a:lnTo>
                    <a:pt x="710819" y="578104"/>
                  </a:lnTo>
                  <a:cubicBezTo>
                    <a:pt x="710819" y="651383"/>
                    <a:pt x="651383" y="710819"/>
                    <a:pt x="578104" y="710819"/>
                  </a:cubicBezTo>
                  <a:lnTo>
                    <a:pt x="132715" y="710819"/>
                  </a:lnTo>
                  <a:cubicBezTo>
                    <a:pt x="59436" y="710819"/>
                    <a:pt x="0" y="651383"/>
                    <a:pt x="0" y="578104"/>
                  </a:cubicBezTo>
                  <a:close/>
                </a:path>
              </a:pathLst>
            </a:custGeom>
            <a:solidFill>
              <a:srgbClr val="003180"/>
            </a:solidFill>
          </p:spPr>
          <p:txBody>
            <a:bodyPr/>
            <a:lstStyle/>
            <a:p>
              <a:endParaRPr lang="en-AE"/>
            </a:p>
          </p:txBody>
        </p:sp>
        <p:sp>
          <p:nvSpPr>
            <p:cNvPr id="36" name="Freeform 36"/>
            <p:cNvSpPr/>
            <p:nvPr/>
          </p:nvSpPr>
          <p:spPr>
            <a:xfrm>
              <a:off x="0" y="0"/>
              <a:ext cx="723519" cy="723519"/>
            </a:xfrm>
            <a:custGeom>
              <a:avLst/>
              <a:gdLst/>
              <a:ahLst/>
              <a:cxnLst/>
              <a:rect l="l" t="t" r="r" b="b"/>
              <a:pathLst>
                <a:path w="723519" h="723519">
                  <a:moveTo>
                    <a:pt x="0" y="139065"/>
                  </a:moveTo>
                  <a:cubicBezTo>
                    <a:pt x="0" y="62230"/>
                    <a:pt x="62230" y="0"/>
                    <a:pt x="139065" y="0"/>
                  </a:cubicBezTo>
                  <a:lnTo>
                    <a:pt x="584454" y="0"/>
                  </a:lnTo>
                  <a:lnTo>
                    <a:pt x="584454" y="6350"/>
                  </a:lnTo>
                  <a:lnTo>
                    <a:pt x="584454" y="0"/>
                  </a:lnTo>
                  <a:cubicBezTo>
                    <a:pt x="661289" y="0"/>
                    <a:pt x="723519" y="62230"/>
                    <a:pt x="723519" y="139065"/>
                  </a:cubicBezTo>
                  <a:lnTo>
                    <a:pt x="717169" y="139065"/>
                  </a:lnTo>
                  <a:lnTo>
                    <a:pt x="723519" y="139065"/>
                  </a:lnTo>
                  <a:lnTo>
                    <a:pt x="723519" y="584454"/>
                  </a:lnTo>
                  <a:lnTo>
                    <a:pt x="717169" y="584454"/>
                  </a:lnTo>
                  <a:lnTo>
                    <a:pt x="723519" y="584454"/>
                  </a:lnTo>
                  <a:cubicBezTo>
                    <a:pt x="723519" y="661289"/>
                    <a:pt x="661289" y="723519"/>
                    <a:pt x="584454" y="723519"/>
                  </a:cubicBezTo>
                  <a:lnTo>
                    <a:pt x="584454" y="717169"/>
                  </a:lnTo>
                  <a:lnTo>
                    <a:pt x="584454" y="723519"/>
                  </a:lnTo>
                  <a:lnTo>
                    <a:pt x="139065" y="723519"/>
                  </a:lnTo>
                  <a:lnTo>
                    <a:pt x="139065" y="717169"/>
                  </a:lnTo>
                  <a:lnTo>
                    <a:pt x="139065" y="723519"/>
                  </a:lnTo>
                  <a:cubicBezTo>
                    <a:pt x="62230" y="723519"/>
                    <a:pt x="0" y="661289"/>
                    <a:pt x="0" y="584454"/>
                  </a:cubicBezTo>
                  <a:lnTo>
                    <a:pt x="0" y="139065"/>
                  </a:lnTo>
                  <a:lnTo>
                    <a:pt x="6350" y="139065"/>
                  </a:lnTo>
                  <a:lnTo>
                    <a:pt x="0" y="139065"/>
                  </a:lnTo>
                  <a:moveTo>
                    <a:pt x="12700" y="139065"/>
                  </a:moveTo>
                  <a:lnTo>
                    <a:pt x="12700" y="584454"/>
                  </a:lnTo>
                  <a:lnTo>
                    <a:pt x="6350" y="584454"/>
                  </a:lnTo>
                  <a:lnTo>
                    <a:pt x="12700" y="584454"/>
                  </a:lnTo>
                  <a:cubicBezTo>
                    <a:pt x="12700" y="654177"/>
                    <a:pt x="69215" y="710819"/>
                    <a:pt x="139065" y="710819"/>
                  </a:cubicBezTo>
                  <a:lnTo>
                    <a:pt x="584454" y="710819"/>
                  </a:lnTo>
                  <a:cubicBezTo>
                    <a:pt x="654177" y="710819"/>
                    <a:pt x="710819" y="654304"/>
                    <a:pt x="710819" y="584454"/>
                  </a:cubicBezTo>
                  <a:lnTo>
                    <a:pt x="710819" y="139065"/>
                  </a:lnTo>
                  <a:cubicBezTo>
                    <a:pt x="710819" y="69215"/>
                    <a:pt x="654177" y="12700"/>
                    <a:pt x="584454" y="12700"/>
                  </a:cubicBezTo>
                  <a:lnTo>
                    <a:pt x="139065" y="12700"/>
                  </a:lnTo>
                  <a:lnTo>
                    <a:pt x="139065" y="6350"/>
                  </a:lnTo>
                  <a:lnTo>
                    <a:pt x="139065" y="12700"/>
                  </a:lnTo>
                  <a:cubicBezTo>
                    <a:pt x="69215" y="12700"/>
                    <a:pt x="12700" y="69215"/>
                    <a:pt x="12700" y="139065"/>
                  </a:cubicBezTo>
                  <a:close/>
                </a:path>
              </a:pathLst>
            </a:custGeom>
            <a:solidFill>
              <a:srgbClr val="194A99"/>
            </a:solidFill>
          </p:spPr>
          <p:txBody>
            <a:bodyPr/>
            <a:lstStyle/>
            <a:p>
              <a:endParaRPr lang="en-AE"/>
            </a:p>
          </p:txBody>
        </p:sp>
      </p:grpSp>
      <p:sp>
        <p:nvSpPr>
          <p:cNvPr id="37" name="TextBox 37"/>
          <p:cNvSpPr txBox="1"/>
          <p:nvPr/>
        </p:nvSpPr>
        <p:spPr>
          <a:xfrm>
            <a:off x="1070222" y="7084814"/>
            <a:ext cx="228898" cy="298251"/>
          </a:xfrm>
          <a:prstGeom prst="rect">
            <a:avLst/>
          </a:prstGeom>
        </p:spPr>
        <p:txBody>
          <a:bodyPr lIns="0" tIns="0" rIns="0" bIns="0" rtlCol="0" anchor="t">
            <a:spAutoFit/>
          </a:bodyPr>
          <a:lstStyle/>
          <a:p>
            <a:pPr algn="ctr">
              <a:lnSpc>
                <a:spcPts val="2750"/>
              </a:lnSpc>
            </a:pPr>
            <a:r>
              <a:rPr lang="en-US" sz="2750">
                <a:solidFill>
                  <a:srgbClr val="E2E6E9"/>
                </a:solidFill>
                <a:latin typeface="Merriweather"/>
                <a:ea typeface="Merriweather"/>
                <a:cs typeface="Merriweather"/>
                <a:sym typeface="Merriweather"/>
              </a:rPr>
              <a:t>4</a:t>
            </a:r>
          </a:p>
        </p:txBody>
      </p:sp>
      <p:sp>
        <p:nvSpPr>
          <p:cNvPr id="38" name="TextBox 38"/>
          <p:cNvSpPr txBox="1"/>
          <p:nvPr/>
        </p:nvSpPr>
        <p:spPr>
          <a:xfrm>
            <a:off x="2487811" y="6899671"/>
            <a:ext cx="2961829" cy="379660"/>
          </a:xfrm>
          <a:prstGeom prst="rect">
            <a:avLst/>
          </a:prstGeom>
        </p:spPr>
        <p:txBody>
          <a:bodyPr lIns="0" tIns="0" rIns="0" bIns="0" rtlCol="0" anchor="t">
            <a:spAutoFit/>
          </a:bodyPr>
          <a:lstStyle/>
          <a:p>
            <a:pPr algn="l">
              <a:lnSpc>
                <a:spcPts val="2875"/>
              </a:lnSpc>
            </a:pPr>
            <a:r>
              <a:rPr lang="en-US" sz="2312">
                <a:solidFill>
                  <a:srgbClr val="E2E6E9"/>
                </a:solidFill>
                <a:latin typeface="Merriweather"/>
                <a:ea typeface="Merriweather"/>
                <a:cs typeface="Merriweather"/>
                <a:sym typeface="Merriweather"/>
              </a:rPr>
              <a:t>Customer</a:t>
            </a:r>
          </a:p>
        </p:txBody>
      </p:sp>
      <p:sp>
        <p:nvSpPr>
          <p:cNvPr id="39" name="TextBox 39"/>
          <p:cNvSpPr txBox="1"/>
          <p:nvPr/>
        </p:nvSpPr>
        <p:spPr>
          <a:xfrm>
            <a:off x="2487811" y="7335739"/>
            <a:ext cx="14970919" cy="464790"/>
          </a:xfrm>
          <a:prstGeom prst="rect">
            <a:avLst/>
          </a:prstGeom>
        </p:spPr>
        <p:txBody>
          <a:bodyPr lIns="0" tIns="0" rIns="0" bIns="0" rtlCol="0" anchor="t">
            <a:spAutoFit/>
          </a:bodyPr>
          <a:lstStyle/>
          <a:p>
            <a:pPr algn="l">
              <a:lnSpc>
                <a:spcPts val="2937"/>
              </a:lnSpc>
            </a:pPr>
            <a:r>
              <a:rPr lang="en-US" sz="1812">
                <a:solidFill>
                  <a:srgbClr val="E2E6E9"/>
                </a:solidFill>
                <a:latin typeface="Merriweather"/>
                <a:ea typeface="Merriweather"/>
                <a:cs typeface="Merriweather"/>
                <a:sym typeface="Merriweather"/>
              </a:rPr>
              <a:t>Maintains customer profiles, preferences, and loyalty program information for personalized service.</a:t>
            </a:r>
          </a:p>
        </p:txBody>
      </p:sp>
      <p:grpSp>
        <p:nvGrpSpPr>
          <p:cNvPr id="40" name="Group 40"/>
          <p:cNvGrpSpPr/>
          <p:nvPr/>
        </p:nvGrpSpPr>
        <p:grpSpPr>
          <a:xfrm>
            <a:off x="1422647" y="8793212"/>
            <a:ext cx="829270" cy="28575"/>
            <a:chOff x="0" y="0"/>
            <a:chExt cx="1105693" cy="38100"/>
          </a:xfrm>
        </p:grpSpPr>
        <p:sp>
          <p:nvSpPr>
            <p:cNvPr id="41" name="Freeform 41"/>
            <p:cNvSpPr/>
            <p:nvPr/>
          </p:nvSpPr>
          <p:spPr>
            <a:xfrm>
              <a:off x="0" y="0"/>
              <a:ext cx="1105662" cy="38100"/>
            </a:xfrm>
            <a:custGeom>
              <a:avLst/>
              <a:gdLst/>
              <a:ahLst/>
              <a:cxnLst/>
              <a:rect l="l" t="t" r="r" b="b"/>
              <a:pathLst>
                <a:path w="1105662" h="38100">
                  <a:moveTo>
                    <a:pt x="0" y="19050"/>
                  </a:moveTo>
                  <a:cubicBezTo>
                    <a:pt x="0" y="8509"/>
                    <a:pt x="8509" y="0"/>
                    <a:pt x="19050" y="0"/>
                  </a:cubicBezTo>
                  <a:lnTo>
                    <a:pt x="1086612" y="0"/>
                  </a:lnTo>
                  <a:cubicBezTo>
                    <a:pt x="1097153" y="0"/>
                    <a:pt x="1105662" y="8509"/>
                    <a:pt x="1105662" y="19050"/>
                  </a:cubicBezTo>
                  <a:cubicBezTo>
                    <a:pt x="1105662" y="29591"/>
                    <a:pt x="1097153" y="38100"/>
                    <a:pt x="1086612" y="38100"/>
                  </a:cubicBezTo>
                  <a:lnTo>
                    <a:pt x="19050" y="38100"/>
                  </a:lnTo>
                  <a:cubicBezTo>
                    <a:pt x="8509" y="38100"/>
                    <a:pt x="0" y="29591"/>
                    <a:pt x="0" y="19050"/>
                  </a:cubicBezTo>
                  <a:close/>
                </a:path>
              </a:pathLst>
            </a:custGeom>
            <a:solidFill>
              <a:srgbClr val="194A99"/>
            </a:solidFill>
          </p:spPr>
          <p:txBody>
            <a:bodyPr/>
            <a:lstStyle/>
            <a:p>
              <a:endParaRPr lang="en-AE"/>
            </a:p>
          </p:txBody>
        </p:sp>
      </p:grpSp>
      <p:grpSp>
        <p:nvGrpSpPr>
          <p:cNvPr id="42" name="Group 42"/>
          <p:cNvGrpSpPr/>
          <p:nvPr/>
        </p:nvGrpSpPr>
        <p:grpSpPr>
          <a:xfrm>
            <a:off x="913359" y="8536186"/>
            <a:ext cx="542628" cy="542628"/>
            <a:chOff x="0" y="0"/>
            <a:chExt cx="723503" cy="723503"/>
          </a:xfrm>
        </p:grpSpPr>
        <p:sp>
          <p:nvSpPr>
            <p:cNvPr id="43" name="Freeform 43"/>
            <p:cNvSpPr/>
            <p:nvPr/>
          </p:nvSpPr>
          <p:spPr>
            <a:xfrm>
              <a:off x="6350" y="6350"/>
              <a:ext cx="710819" cy="710819"/>
            </a:xfrm>
            <a:custGeom>
              <a:avLst/>
              <a:gdLst/>
              <a:ahLst/>
              <a:cxnLst/>
              <a:rect l="l" t="t" r="r" b="b"/>
              <a:pathLst>
                <a:path w="710819" h="710819">
                  <a:moveTo>
                    <a:pt x="0" y="132715"/>
                  </a:moveTo>
                  <a:cubicBezTo>
                    <a:pt x="0" y="59436"/>
                    <a:pt x="59436" y="0"/>
                    <a:pt x="132715" y="0"/>
                  </a:cubicBezTo>
                  <a:lnTo>
                    <a:pt x="578104" y="0"/>
                  </a:lnTo>
                  <a:cubicBezTo>
                    <a:pt x="651383" y="0"/>
                    <a:pt x="710819" y="59436"/>
                    <a:pt x="710819" y="132715"/>
                  </a:cubicBezTo>
                  <a:lnTo>
                    <a:pt x="710819" y="578104"/>
                  </a:lnTo>
                  <a:cubicBezTo>
                    <a:pt x="710819" y="651383"/>
                    <a:pt x="651383" y="710819"/>
                    <a:pt x="578104" y="710819"/>
                  </a:cubicBezTo>
                  <a:lnTo>
                    <a:pt x="132715" y="710819"/>
                  </a:lnTo>
                  <a:cubicBezTo>
                    <a:pt x="59436" y="710819"/>
                    <a:pt x="0" y="651383"/>
                    <a:pt x="0" y="578104"/>
                  </a:cubicBezTo>
                  <a:close/>
                </a:path>
              </a:pathLst>
            </a:custGeom>
            <a:solidFill>
              <a:srgbClr val="003180"/>
            </a:solidFill>
          </p:spPr>
          <p:txBody>
            <a:bodyPr/>
            <a:lstStyle/>
            <a:p>
              <a:endParaRPr lang="en-AE"/>
            </a:p>
          </p:txBody>
        </p:sp>
        <p:sp>
          <p:nvSpPr>
            <p:cNvPr id="44" name="Freeform 44"/>
            <p:cNvSpPr/>
            <p:nvPr/>
          </p:nvSpPr>
          <p:spPr>
            <a:xfrm>
              <a:off x="0" y="0"/>
              <a:ext cx="723519" cy="723519"/>
            </a:xfrm>
            <a:custGeom>
              <a:avLst/>
              <a:gdLst/>
              <a:ahLst/>
              <a:cxnLst/>
              <a:rect l="l" t="t" r="r" b="b"/>
              <a:pathLst>
                <a:path w="723519" h="723519">
                  <a:moveTo>
                    <a:pt x="0" y="139065"/>
                  </a:moveTo>
                  <a:cubicBezTo>
                    <a:pt x="0" y="62230"/>
                    <a:pt x="62230" y="0"/>
                    <a:pt x="139065" y="0"/>
                  </a:cubicBezTo>
                  <a:lnTo>
                    <a:pt x="584454" y="0"/>
                  </a:lnTo>
                  <a:lnTo>
                    <a:pt x="584454" y="6350"/>
                  </a:lnTo>
                  <a:lnTo>
                    <a:pt x="584454" y="0"/>
                  </a:lnTo>
                  <a:cubicBezTo>
                    <a:pt x="661289" y="0"/>
                    <a:pt x="723519" y="62230"/>
                    <a:pt x="723519" y="139065"/>
                  </a:cubicBezTo>
                  <a:lnTo>
                    <a:pt x="717169" y="139065"/>
                  </a:lnTo>
                  <a:lnTo>
                    <a:pt x="723519" y="139065"/>
                  </a:lnTo>
                  <a:lnTo>
                    <a:pt x="723519" y="584454"/>
                  </a:lnTo>
                  <a:lnTo>
                    <a:pt x="717169" y="584454"/>
                  </a:lnTo>
                  <a:lnTo>
                    <a:pt x="723519" y="584454"/>
                  </a:lnTo>
                  <a:cubicBezTo>
                    <a:pt x="723519" y="661289"/>
                    <a:pt x="661289" y="723519"/>
                    <a:pt x="584454" y="723519"/>
                  </a:cubicBezTo>
                  <a:lnTo>
                    <a:pt x="584454" y="717169"/>
                  </a:lnTo>
                  <a:lnTo>
                    <a:pt x="584454" y="723519"/>
                  </a:lnTo>
                  <a:lnTo>
                    <a:pt x="139065" y="723519"/>
                  </a:lnTo>
                  <a:lnTo>
                    <a:pt x="139065" y="717169"/>
                  </a:lnTo>
                  <a:lnTo>
                    <a:pt x="139065" y="723519"/>
                  </a:lnTo>
                  <a:cubicBezTo>
                    <a:pt x="62230" y="723519"/>
                    <a:pt x="0" y="661289"/>
                    <a:pt x="0" y="584454"/>
                  </a:cubicBezTo>
                  <a:lnTo>
                    <a:pt x="0" y="139065"/>
                  </a:lnTo>
                  <a:lnTo>
                    <a:pt x="6350" y="139065"/>
                  </a:lnTo>
                  <a:lnTo>
                    <a:pt x="0" y="139065"/>
                  </a:lnTo>
                  <a:moveTo>
                    <a:pt x="12700" y="139065"/>
                  </a:moveTo>
                  <a:lnTo>
                    <a:pt x="12700" y="584454"/>
                  </a:lnTo>
                  <a:lnTo>
                    <a:pt x="6350" y="584454"/>
                  </a:lnTo>
                  <a:lnTo>
                    <a:pt x="12700" y="584454"/>
                  </a:lnTo>
                  <a:cubicBezTo>
                    <a:pt x="12700" y="654177"/>
                    <a:pt x="69215" y="710819"/>
                    <a:pt x="139065" y="710819"/>
                  </a:cubicBezTo>
                  <a:lnTo>
                    <a:pt x="584454" y="710819"/>
                  </a:lnTo>
                  <a:cubicBezTo>
                    <a:pt x="654177" y="710819"/>
                    <a:pt x="710819" y="654304"/>
                    <a:pt x="710819" y="584454"/>
                  </a:cubicBezTo>
                  <a:lnTo>
                    <a:pt x="710819" y="139065"/>
                  </a:lnTo>
                  <a:cubicBezTo>
                    <a:pt x="710819" y="69215"/>
                    <a:pt x="654177" y="12700"/>
                    <a:pt x="584454" y="12700"/>
                  </a:cubicBezTo>
                  <a:lnTo>
                    <a:pt x="139065" y="12700"/>
                  </a:lnTo>
                  <a:lnTo>
                    <a:pt x="139065" y="6350"/>
                  </a:lnTo>
                  <a:lnTo>
                    <a:pt x="139065" y="12700"/>
                  </a:lnTo>
                  <a:cubicBezTo>
                    <a:pt x="69215" y="12700"/>
                    <a:pt x="12700" y="69215"/>
                    <a:pt x="12700" y="139065"/>
                  </a:cubicBezTo>
                  <a:close/>
                </a:path>
              </a:pathLst>
            </a:custGeom>
            <a:solidFill>
              <a:srgbClr val="194A99"/>
            </a:solidFill>
          </p:spPr>
          <p:txBody>
            <a:bodyPr/>
            <a:lstStyle/>
            <a:p>
              <a:endParaRPr lang="en-AE"/>
            </a:p>
          </p:txBody>
        </p:sp>
      </p:grpSp>
      <p:sp>
        <p:nvSpPr>
          <p:cNvPr id="45" name="TextBox 45"/>
          <p:cNvSpPr txBox="1"/>
          <p:nvPr/>
        </p:nvSpPr>
        <p:spPr>
          <a:xfrm>
            <a:off x="1079152" y="8686949"/>
            <a:ext cx="211039" cy="298251"/>
          </a:xfrm>
          <a:prstGeom prst="rect">
            <a:avLst/>
          </a:prstGeom>
        </p:spPr>
        <p:txBody>
          <a:bodyPr lIns="0" tIns="0" rIns="0" bIns="0" rtlCol="0" anchor="t">
            <a:spAutoFit/>
          </a:bodyPr>
          <a:lstStyle/>
          <a:p>
            <a:pPr algn="ctr">
              <a:lnSpc>
                <a:spcPts val="2750"/>
              </a:lnSpc>
            </a:pPr>
            <a:r>
              <a:rPr lang="en-US" sz="2750">
                <a:solidFill>
                  <a:srgbClr val="E2E6E9"/>
                </a:solidFill>
                <a:latin typeface="Merriweather"/>
                <a:ea typeface="Merriweather"/>
                <a:cs typeface="Merriweather"/>
                <a:sym typeface="Merriweather"/>
              </a:rPr>
              <a:t>5</a:t>
            </a:r>
          </a:p>
        </p:txBody>
      </p:sp>
      <p:sp>
        <p:nvSpPr>
          <p:cNvPr id="46" name="TextBox 46"/>
          <p:cNvSpPr txBox="1"/>
          <p:nvPr/>
        </p:nvSpPr>
        <p:spPr>
          <a:xfrm>
            <a:off x="2487811" y="8501806"/>
            <a:ext cx="2961829" cy="379660"/>
          </a:xfrm>
          <a:prstGeom prst="rect">
            <a:avLst/>
          </a:prstGeom>
        </p:spPr>
        <p:txBody>
          <a:bodyPr lIns="0" tIns="0" rIns="0" bIns="0" rtlCol="0" anchor="t">
            <a:spAutoFit/>
          </a:bodyPr>
          <a:lstStyle/>
          <a:p>
            <a:pPr algn="l">
              <a:lnSpc>
                <a:spcPts val="2875"/>
              </a:lnSpc>
            </a:pPr>
            <a:r>
              <a:rPr lang="en-US" sz="2312">
                <a:solidFill>
                  <a:srgbClr val="E2E6E9"/>
                </a:solidFill>
                <a:latin typeface="Merriweather"/>
                <a:ea typeface="Merriweather"/>
                <a:cs typeface="Merriweather"/>
                <a:sym typeface="Merriweather"/>
              </a:rPr>
              <a:t>Booking</a:t>
            </a:r>
          </a:p>
        </p:txBody>
      </p:sp>
      <p:sp>
        <p:nvSpPr>
          <p:cNvPr id="47" name="TextBox 47"/>
          <p:cNvSpPr txBox="1"/>
          <p:nvPr/>
        </p:nvSpPr>
        <p:spPr>
          <a:xfrm>
            <a:off x="2487811" y="8937873"/>
            <a:ext cx="14970919" cy="464790"/>
          </a:xfrm>
          <a:prstGeom prst="rect">
            <a:avLst/>
          </a:prstGeom>
        </p:spPr>
        <p:txBody>
          <a:bodyPr lIns="0" tIns="0" rIns="0" bIns="0" rtlCol="0" anchor="t">
            <a:spAutoFit/>
          </a:bodyPr>
          <a:lstStyle/>
          <a:p>
            <a:pPr algn="l">
              <a:lnSpc>
                <a:spcPts val="2937"/>
              </a:lnSpc>
            </a:pPr>
            <a:r>
              <a:rPr lang="en-US" sz="1812">
                <a:solidFill>
                  <a:srgbClr val="E2E6E9"/>
                </a:solidFill>
                <a:latin typeface="Merriweather"/>
                <a:ea typeface="Merriweather"/>
                <a:cs typeface="Merriweather"/>
                <a:sym typeface="Merriweather"/>
              </a:rPr>
              <a:t>Records all booking transactions, including check-in/out dates, room assignments, and special requests.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E"/>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4902"/>
              </a:srgbClr>
            </a:solidFill>
          </p:spPr>
          <p:txBody>
            <a:bodyPr/>
            <a:lstStyle/>
            <a:p>
              <a:endParaRPr lang="en-AE"/>
            </a:p>
          </p:txBody>
        </p:sp>
      </p:grpSp>
      <p:sp>
        <p:nvSpPr>
          <p:cNvPr id="5" name="TextBox 5"/>
          <p:cNvSpPr txBox="1"/>
          <p:nvPr/>
        </p:nvSpPr>
        <p:spPr>
          <a:xfrm>
            <a:off x="1079748" y="2003226"/>
            <a:ext cx="16128504" cy="1956793"/>
          </a:xfrm>
          <a:prstGeom prst="rect">
            <a:avLst/>
          </a:prstGeom>
        </p:spPr>
        <p:txBody>
          <a:bodyPr lIns="0" tIns="0" rIns="0" bIns="0" rtlCol="0" anchor="t">
            <a:spAutoFit/>
          </a:bodyPr>
          <a:lstStyle/>
          <a:p>
            <a:pPr algn="l">
              <a:lnSpc>
                <a:spcPts val="7562"/>
              </a:lnSpc>
            </a:pPr>
            <a:r>
              <a:rPr lang="en-US" sz="6062">
                <a:solidFill>
                  <a:srgbClr val="F5F0F0"/>
                </a:solidFill>
                <a:latin typeface="Merriweather"/>
                <a:ea typeface="Merriweather"/>
                <a:cs typeface="Merriweather"/>
                <a:sym typeface="Merriweather"/>
              </a:rPr>
              <a:t>Technical Implementation: Design Features</a:t>
            </a:r>
          </a:p>
        </p:txBody>
      </p:sp>
      <p:sp>
        <p:nvSpPr>
          <p:cNvPr id="6" name="TextBox 6"/>
          <p:cNvSpPr txBox="1"/>
          <p:nvPr/>
        </p:nvSpPr>
        <p:spPr>
          <a:xfrm>
            <a:off x="1079748" y="4721721"/>
            <a:ext cx="4873675" cy="973336"/>
          </a:xfrm>
          <a:prstGeom prst="rect">
            <a:avLst/>
          </a:prstGeom>
        </p:spPr>
        <p:txBody>
          <a:bodyPr lIns="0" tIns="0" rIns="0" bIns="0" rtlCol="0" anchor="t">
            <a:spAutoFit/>
          </a:bodyPr>
          <a:lstStyle/>
          <a:p>
            <a:pPr algn="l">
              <a:lnSpc>
                <a:spcPts val="3749"/>
              </a:lnSpc>
            </a:pPr>
            <a:r>
              <a:rPr lang="en-US" sz="3000">
                <a:solidFill>
                  <a:srgbClr val="F5F0F0"/>
                </a:solidFill>
                <a:latin typeface="Merriweather"/>
                <a:ea typeface="Merriweather"/>
                <a:cs typeface="Merriweather"/>
                <a:sym typeface="Merriweather"/>
              </a:rPr>
              <a:t>Comprehensive Relationships</a:t>
            </a:r>
          </a:p>
        </p:txBody>
      </p:sp>
      <p:sp>
        <p:nvSpPr>
          <p:cNvPr id="7" name="TextBox 7"/>
          <p:cNvSpPr txBox="1"/>
          <p:nvPr/>
        </p:nvSpPr>
        <p:spPr>
          <a:xfrm>
            <a:off x="1079748" y="5908327"/>
            <a:ext cx="4873675" cy="1575792"/>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Implements extensive foreign key relationships to ensure data consistency across all tables.</a:t>
            </a:r>
          </a:p>
        </p:txBody>
      </p:sp>
      <p:sp>
        <p:nvSpPr>
          <p:cNvPr id="8" name="TextBox 8"/>
          <p:cNvSpPr txBox="1"/>
          <p:nvPr/>
        </p:nvSpPr>
        <p:spPr>
          <a:xfrm>
            <a:off x="6715720" y="4721721"/>
            <a:ext cx="3856732" cy="491430"/>
          </a:xfrm>
          <a:prstGeom prst="rect">
            <a:avLst/>
          </a:prstGeom>
        </p:spPr>
        <p:txBody>
          <a:bodyPr lIns="0" tIns="0" rIns="0" bIns="0" rtlCol="0" anchor="t">
            <a:spAutoFit/>
          </a:bodyPr>
          <a:lstStyle/>
          <a:p>
            <a:pPr algn="l">
              <a:lnSpc>
                <a:spcPts val="3749"/>
              </a:lnSpc>
            </a:pPr>
            <a:r>
              <a:rPr lang="en-US" sz="3000">
                <a:solidFill>
                  <a:srgbClr val="F5F0F0"/>
                </a:solidFill>
                <a:latin typeface="Merriweather"/>
                <a:ea typeface="Merriweather"/>
                <a:cs typeface="Merriweather"/>
                <a:sym typeface="Merriweather"/>
              </a:rPr>
              <a:t>Data Integrity</a:t>
            </a:r>
          </a:p>
        </p:txBody>
      </p:sp>
      <p:sp>
        <p:nvSpPr>
          <p:cNvPr id="9" name="TextBox 9"/>
          <p:cNvSpPr txBox="1"/>
          <p:nvPr/>
        </p:nvSpPr>
        <p:spPr>
          <a:xfrm>
            <a:off x="6715720" y="5426423"/>
            <a:ext cx="4873675" cy="2069306"/>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Employs constraints to maintain data accuracy and prevent invalid entries in the system.</a:t>
            </a:r>
          </a:p>
        </p:txBody>
      </p:sp>
      <p:sp>
        <p:nvSpPr>
          <p:cNvPr id="10" name="TextBox 10"/>
          <p:cNvSpPr txBox="1"/>
          <p:nvPr/>
        </p:nvSpPr>
        <p:spPr>
          <a:xfrm>
            <a:off x="12351692" y="4721721"/>
            <a:ext cx="4873675" cy="973336"/>
          </a:xfrm>
          <a:prstGeom prst="rect">
            <a:avLst/>
          </a:prstGeom>
        </p:spPr>
        <p:txBody>
          <a:bodyPr lIns="0" tIns="0" rIns="0" bIns="0" rtlCol="0" anchor="t">
            <a:spAutoFit/>
          </a:bodyPr>
          <a:lstStyle/>
          <a:p>
            <a:pPr algn="l">
              <a:lnSpc>
                <a:spcPts val="3749"/>
              </a:lnSpc>
            </a:pPr>
            <a:r>
              <a:rPr lang="en-US" sz="3000">
                <a:solidFill>
                  <a:srgbClr val="F5F0F0"/>
                </a:solidFill>
                <a:latin typeface="Merriweather"/>
                <a:ea typeface="Merriweather"/>
                <a:cs typeface="Merriweather"/>
                <a:sym typeface="Merriweather"/>
              </a:rPr>
              <a:t>Performance Optimization</a:t>
            </a:r>
          </a:p>
        </p:txBody>
      </p:sp>
      <p:sp>
        <p:nvSpPr>
          <p:cNvPr id="11" name="TextBox 11"/>
          <p:cNvSpPr txBox="1"/>
          <p:nvPr/>
        </p:nvSpPr>
        <p:spPr>
          <a:xfrm>
            <a:off x="12351692" y="5908327"/>
            <a:ext cx="4873675" cy="2069306"/>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Utilizes indexing and unique constraints to enhance query performance and data retrieval speed.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E"/>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4902"/>
              </a:srgbClr>
            </a:solidFill>
          </p:spPr>
          <p:txBody>
            <a:bodyPr/>
            <a:lstStyle/>
            <a:p>
              <a:endParaRPr lang="en-AE"/>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AE"/>
          </a:p>
        </p:txBody>
      </p:sp>
      <p:sp>
        <p:nvSpPr>
          <p:cNvPr id="6" name="TextBox 6"/>
          <p:cNvSpPr txBox="1"/>
          <p:nvPr/>
        </p:nvSpPr>
        <p:spPr>
          <a:xfrm>
            <a:off x="7712423" y="635050"/>
            <a:ext cx="6103144" cy="800992"/>
          </a:xfrm>
          <a:prstGeom prst="rect">
            <a:avLst/>
          </a:prstGeom>
        </p:spPr>
        <p:txBody>
          <a:bodyPr lIns="0" tIns="0" rIns="0" bIns="0" rtlCol="0" anchor="t">
            <a:spAutoFit/>
          </a:bodyPr>
          <a:lstStyle/>
          <a:p>
            <a:pPr algn="l">
              <a:lnSpc>
                <a:spcPts val="6000"/>
              </a:lnSpc>
            </a:pPr>
            <a:r>
              <a:rPr lang="en-US" sz="4750">
                <a:solidFill>
                  <a:srgbClr val="F5F0F0"/>
                </a:solidFill>
                <a:latin typeface="Merriweather"/>
                <a:ea typeface="Merriweather"/>
                <a:cs typeface="Merriweather"/>
                <a:sym typeface="Merriweather"/>
              </a:rPr>
              <a:t>Key Functionalities</a:t>
            </a:r>
          </a:p>
        </p:txBody>
      </p:sp>
      <p:sp>
        <p:nvSpPr>
          <p:cNvPr id="7" name="Freeform 7" descr="preencoded.png"/>
          <p:cNvSpPr/>
          <p:nvPr/>
        </p:nvSpPr>
        <p:spPr>
          <a:xfrm>
            <a:off x="7712423" y="1802160"/>
            <a:ext cx="1220540" cy="1952922"/>
          </a:xfrm>
          <a:custGeom>
            <a:avLst/>
            <a:gdLst/>
            <a:ahLst/>
            <a:cxnLst/>
            <a:rect l="l" t="t" r="r" b="b"/>
            <a:pathLst>
              <a:path w="1220540" h="1952922">
                <a:moveTo>
                  <a:pt x="0" y="0"/>
                </a:moveTo>
                <a:lnTo>
                  <a:pt x="1220539" y="0"/>
                </a:lnTo>
                <a:lnTo>
                  <a:pt x="1220539" y="1952922"/>
                </a:lnTo>
                <a:lnTo>
                  <a:pt x="0" y="1952922"/>
                </a:lnTo>
                <a:lnTo>
                  <a:pt x="0" y="0"/>
                </a:lnTo>
                <a:close/>
              </a:path>
            </a:pathLst>
          </a:custGeom>
          <a:blipFill>
            <a:blip r:embed="rId4"/>
            <a:stretch>
              <a:fillRect t="-47" b="-47"/>
            </a:stretch>
          </a:blipFill>
        </p:spPr>
        <p:txBody>
          <a:bodyPr/>
          <a:lstStyle/>
          <a:p>
            <a:endParaRPr lang="en-AE"/>
          </a:p>
        </p:txBody>
      </p:sp>
      <p:sp>
        <p:nvSpPr>
          <p:cNvPr id="8" name="TextBox 8"/>
          <p:cNvSpPr txBox="1"/>
          <p:nvPr/>
        </p:nvSpPr>
        <p:spPr>
          <a:xfrm>
            <a:off x="9299079" y="2027188"/>
            <a:ext cx="4744790" cy="400348"/>
          </a:xfrm>
          <a:prstGeom prst="rect">
            <a:avLst/>
          </a:prstGeom>
        </p:spPr>
        <p:txBody>
          <a:bodyPr lIns="0" tIns="0" rIns="0" bIns="0" rtlCol="0" anchor="t">
            <a:spAutoFit/>
          </a:bodyPr>
          <a:lstStyle/>
          <a:p>
            <a:pPr algn="l">
              <a:lnSpc>
                <a:spcPts val="3000"/>
              </a:lnSpc>
            </a:pPr>
            <a:r>
              <a:rPr lang="en-US" sz="2375">
                <a:solidFill>
                  <a:srgbClr val="E2E6E9"/>
                </a:solidFill>
                <a:latin typeface="Merriweather"/>
                <a:ea typeface="Merriweather"/>
                <a:cs typeface="Merriweather"/>
                <a:sym typeface="Merriweather"/>
              </a:rPr>
              <a:t>Room Availability Management</a:t>
            </a:r>
          </a:p>
        </p:txBody>
      </p:sp>
      <p:sp>
        <p:nvSpPr>
          <p:cNvPr id="9" name="TextBox 9"/>
          <p:cNvSpPr txBox="1"/>
          <p:nvPr/>
        </p:nvSpPr>
        <p:spPr>
          <a:xfrm>
            <a:off x="9299079" y="2497782"/>
            <a:ext cx="8134499" cy="857250"/>
          </a:xfrm>
          <a:prstGeom prst="rect">
            <a:avLst/>
          </a:prstGeom>
        </p:spPr>
        <p:txBody>
          <a:bodyPr lIns="0" tIns="0" rIns="0" bIns="0" rtlCol="0" anchor="t">
            <a:spAutoFit/>
          </a:bodyPr>
          <a:lstStyle/>
          <a:p>
            <a:pPr algn="l">
              <a:lnSpc>
                <a:spcPts val="3062"/>
              </a:lnSpc>
            </a:pPr>
            <a:r>
              <a:rPr lang="en-US" sz="1874">
                <a:solidFill>
                  <a:srgbClr val="E2E6E9"/>
                </a:solidFill>
                <a:latin typeface="Merriweather"/>
                <a:ea typeface="Merriweather"/>
                <a:cs typeface="Merriweather"/>
                <a:sym typeface="Merriweather"/>
              </a:rPr>
              <a:t>Real-time updates of room status across all properties, ensuring accurate booking information.</a:t>
            </a:r>
          </a:p>
        </p:txBody>
      </p:sp>
      <p:sp>
        <p:nvSpPr>
          <p:cNvPr id="10" name="Freeform 10" descr="preencoded.png"/>
          <p:cNvSpPr/>
          <p:nvPr/>
        </p:nvSpPr>
        <p:spPr>
          <a:xfrm>
            <a:off x="7712423" y="3755082"/>
            <a:ext cx="1220540" cy="1952922"/>
          </a:xfrm>
          <a:custGeom>
            <a:avLst/>
            <a:gdLst/>
            <a:ahLst/>
            <a:cxnLst/>
            <a:rect l="l" t="t" r="r" b="b"/>
            <a:pathLst>
              <a:path w="1220540" h="1952922">
                <a:moveTo>
                  <a:pt x="0" y="0"/>
                </a:moveTo>
                <a:lnTo>
                  <a:pt x="1220539" y="0"/>
                </a:lnTo>
                <a:lnTo>
                  <a:pt x="1220539" y="1952923"/>
                </a:lnTo>
                <a:lnTo>
                  <a:pt x="0" y="1952923"/>
                </a:lnTo>
                <a:lnTo>
                  <a:pt x="0" y="0"/>
                </a:lnTo>
                <a:close/>
              </a:path>
            </a:pathLst>
          </a:custGeom>
          <a:blipFill>
            <a:blip r:embed="rId5"/>
            <a:stretch>
              <a:fillRect t="-47" b="-47"/>
            </a:stretch>
          </a:blipFill>
        </p:spPr>
        <p:txBody>
          <a:bodyPr/>
          <a:lstStyle/>
          <a:p>
            <a:endParaRPr lang="en-AE"/>
          </a:p>
        </p:txBody>
      </p:sp>
      <p:sp>
        <p:nvSpPr>
          <p:cNvPr id="11" name="TextBox 11"/>
          <p:cNvSpPr txBox="1"/>
          <p:nvPr/>
        </p:nvSpPr>
        <p:spPr>
          <a:xfrm>
            <a:off x="9299079" y="3980110"/>
            <a:ext cx="3051572" cy="400348"/>
          </a:xfrm>
          <a:prstGeom prst="rect">
            <a:avLst/>
          </a:prstGeom>
        </p:spPr>
        <p:txBody>
          <a:bodyPr lIns="0" tIns="0" rIns="0" bIns="0" rtlCol="0" anchor="t">
            <a:spAutoFit/>
          </a:bodyPr>
          <a:lstStyle/>
          <a:p>
            <a:pPr algn="l">
              <a:lnSpc>
                <a:spcPts val="3000"/>
              </a:lnSpc>
            </a:pPr>
            <a:r>
              <a:rPr lang="en-US" sz="2375">
                <a:solidFill>
                  <a:srgbClr val="E2E6E9"/>
                </a:solidFill>
                <a:latin typeface="Merriweather"/>
                <a:ea typeface="Merriweather"/>
                <a:cs typeface="Merriweather"/>
                <a:sym typeface="Merriweather"/>
              </a:rPr>
              <a:t>Booking Processing</a:t>
            </a:r>
          </a:p>
        </p:txBody>
      </p:sp>
      <p:sp>
        <p:nvSpPr>
          <p:cNvPr id="12" name="TextBox 12"/>
          <p:cNvSpPr txBox="1"/>
          <p:nvPr/>
        </p:nvSpPr>
        <p:spPr>
          <a:xfrm>
            <a:off x="9299079" y="4450705"/>
            <a:ext cx="8134499" cy="857250"/>
          </a:xfrm>
          <a:prstGeom prst="rect">
            <a:avLst/>
          </a:prstGeom>
        </p:spPr>
        <p:txBody>
          <a:bodyPr lIns="0" tIns="0" rIns="0" bIns="0" rtlCol="0" anchor="t">
            <a:spAutoFit/>
          </a:bodyPr>
          <a:lstStyle/>
          <a:p>
            <a:pPr algn="l">
              <a:lnSpc>
                <a:spcPts val="3062"/>
              </a:lnSpc>
            </a:pPr>
            <a:r>
              <a:rPr lang="en-US" sz="1874">
                <a:solidFill>
                  <a:srgbClr val="E2E6E9"/>
                </a:solidFill>
                <a:latin typeface="Merriweather"/>
                <a:ea typeface="Merriweather"/>
                <a:cs typeface="Merriweather"/>
                <a:sym typeface="Merriweather"/>
              </a:rPr>
              <a:t>Streamlined reservation system with automated confirmation and modification capabilities for efficient management.</a:t>
            </a:r>
          </a:p>
        </p:txBody>
      </p:sp>
      <p:sp>
        <p:nvSpPr>
          <p:cNvPr id="13" name="Freeform 13" descr="preencoded.png"/>
          <p:cNvSpPr/>
          <p:nvPr/>
        </p:nvSpPr>
        <p:spPr>
          <a:xfrm>
            <a:off x="7712423" y="5708005"/>
            <a:ext cx="1220540" cy="1952922"/>
          </a:xfrm>
          <a:custGeom>
            <a:avLst/>
            <a:gdLst/>
            <a:ahLst/>
            <a:cxnLst/>
            <a:rect l="l" t="t" r="r" b="b"/>
            <a:pathLst>
              <a:path w="1220540" h="1952922">
                <a:moveTo>
                  <a:pt x="0" y="0"/>
                </a:moveTo>
                <a:lnTo>
                  <a:pt x="1220539" y="0"/>
                </a:lnTo>
                <a:lnTo>
                  <a:pt x="1220539" y="1952922"/>
                </a:lnTo>
                <a:lnTo>
                  <a:pt x="0" y="1952922"/>
                </a:lnTo>
                <a:lnTo>
                  <a:pt x="0" y="0"/>
                </a:lnTo>
                <a:close/>
              </a:path>
            </a:pathLst>
          </a:custGeom>
          <a:blipFill>
            <a:blip r:embed="rId6"/>
            <a:stretch>
              <a:fillRect t="-47" b="-47"/>
            </a:stretch>
          </a:blipFill>
        </p:spPr>
        <p:txBody>
          <a:bodyPr/>
          <a:lstStyle/>
          <a:p>
            <a:endParaRPr lang="en-AE"/>
          </a:p>
        </p:txBody>
      </p:sp>
      <p:sp>
        <p:nvSpPr>
          <p:cNvPr id="14" name="TextBox 14"/>
          <p:cNvSpPr txBox="1"/>
          <p:nvPr/>
        </p:nvSpPr>
        <p:spPr>
          <a:xfrm>
            <a:off x="9299079" y="5933034"/>
            <a:ext cx="4616351" cy="400347"/>
          </a:xfrm>
          <a:prstGeom prst="rect">
            <a:avLst/>
          </a:prstGeom>
        </p:spPr>
        <p:txBody>
          <a:bodyPr lIns="0" tIns="0" rIns="0" bIns="0" rtlCol="0" anchor="t">
            <a:spAutoFit/>
          </a:bodyPr>
          <a:lstStyle/>
          <a:p>
            <a:pPr algn="l">
              <a:lnSpc>
                <a:spcPts val="3000"/>
              </a:lnSpc>
            </a:pPr>
            <a:r>
              <a:rPr lang="en-US" sz="2375">
                <a:solidFill>
                  <a:srgbClr val="E2E6E9"/>
                </a:solidFill>
                <a:latin typeface="Merriweather"/>
                <a:ea typeface="Merriweather"/>
                <a:cs typeface="Merriweather"/>
                <a:sym typeface="Merriweather"/>
              </a:rPr>
              <a:t>Customer Profile Management</a:t>
            </a:r>
          </a:p>
        </p:txBody>
      </p:sp>
      <p:sp>
        <p:nvSpPr>
          <p:cNvPr id="15" name="TextBox 15"/>
          <p:cNvSpPr txBox="1"/>
          <p:nvPr/>
        </p:nvSpPr>
        <p:spPr>
          <a:xfrm>
            <a:off x="9299079" y="6403627"/>
            <a:ext cx="8134499" cy="857250"/>
          </a:xfrm>
          <a:prstGeom prst="rect">
            <a:avLst/>
          </a:prstGeom>
        </p:spPr>
        <p:txBody>
          <a:bodyPr lIns="0" tIns="0" rIns="0" bIns="0" rtlCol="0" anchor="t">
            <a:spAutoFit/>
          </a:bodyPr>
          <a:lstStyle/>
          <a:p>
            <a:pPr algn="l">
              <a:lnSpc>
                <a:spcPts val="3062"/>
              </a:lnSpc>
            </a:pPr>
            <a:r>
              <a:rPr lang="en-US" sz="1874">
                <a:solidFill>
                  <a:srgbClr val="E2E6E9"/>
                </a:solidFill>
                <a:latin typeface="Merriweather"/>
                <a:ea typeface="Merriweather"/>
                <a:cs typeface="Merriweather"/>
                <a:sym typeface="Merriweather"/>
              </a:rPr>
              <a:t>Comprehensive customer data management, including preferences and booking history for personalized service.</a:t>
            </a:r>
          </a:p>
        </p:txBody>
      </p:sp>
      <p:sp>
        <p:nvSpPr>
          <p:cNvPr id="16" name="Freeform 16" descr="preencoded.png"/>
          <p:cNvSpPr/>
          <p:nvPr/>
        </p:nvSpPr>
        <p:spPr>
          <a:xfrm>
            <a:off x="7712423" y="7660927"/>
            <a:ext cx="1220540" cy="1952922"/>
          </a:xfrm>
          <a:custGeom>
            <a:avLst/>
            <a:gdLst/>
            <a:ahLst/>
            <a:cxnLst/>
            <a:rect l="l" t="t" r="r" b="b"/>
            <a:pathLst>
              <a:path w="1220540" h="1952922">
                <a:moveTo>
                  <a:pt x="0" y="0"/>
                </a:moveTo>
                <a:lnTo>
                  <a:pt x="1220539" y="0"/>
                </a:lnTo>
                <a:lnTo>
                  <a:pt x="1220539" y="1952923"/>
                </a:lnTo>
                <a:lnTo>
                  <a:pt x="0" y="1952923"/>
                </a:lnTo>
                <a:lnTo>
                  <a:pt x="0" y="0"/>
                </a:lnTo>
                <a:close/>
              </a:path>
            </a:pathLst>
          </a:custGeom>
          <a:blipFill>
            <a:blip r:embed="rId7"/>
            <a:stretch>
              <a:fillRect t="-47" b="-47"/>
            </a:stretch>
          </a:blipFill>
        </p:spPr>
        <p:txBody>
          <a:bodyPr/>
          <a:lstStyle/>
          <a:p>
            <a:endParaRPr lang="en-AE"/>
          </a:p>
        </p:txBody>
      </p:sp>
      <p:sp>
        <p:nvSpPr>
          <p:cNvPr id="17" name="TextBox 17"/>
          <p:cNvSpPr txBox="1"/>
          <p:nvPr/>
        </p:nvSpPr>
        <p:spPr>
          <a:xfrm>
            <a:off x="9299079" y="7885956"/>
            <a:ext cx="4713386" cy="400347"/>
          </a:xfrm>
          <a:prstGeom prst="rect">
            <a:avLst/>
          </a:prstGeom>
        </p:spPr>
        <p:txBody>
          <a:bodyPr lIns="0" tIns="0" rIns="0" bIns="0" rtlCol="0" anchor="t">
            <a:spAutoFit/>
          </a:bodyPr>
          <a:lstStyle/>
          <a:p>
            <a:pPr algn="l">
              <a:lnSpc>
                <a:spcPts val="3000"/>
              </a:lnSpc>
            </a:pPr>
            <a:r>
              <a:rPr lang="en-US" sz="2375">
                <a:solidFill>
                  <a:srgbClr val="E2E6E9"/>
                </a:solidFill>
                <a:latin typeface="Merriweather"/>
                <a:ea typeface="Merriweather"/>
                <a:cs typeface="Merriweather"/>
                <a:sym typeface="Merriweather"/>
              </a:rPr>
              <a:t>Hotel Company Administration</a:t>
            </a:r>
          </a:p>
        </p:txBody>
      </p:sp>
      <p:sp>
        <p:nvSpPr>
          <p:cNvPr id="18" name="TextBox 18"/>
          <p:cNvSpPr txBox="1"/>
          <p:nvPr/>
        </p:nvSpPr>
        <p:spPr>
          <a:xfrm>
            <a:off x="9299079" y="8356550"/>
            <a:ext cx="8134499" cy="857250"/>
          </a:xfrm>
          <a:prstGeom prst="rect">
            <a:avLst/>
          </a:prstGeom>
        </p:spPr>
        <p:txBody>
          <a:bodyPr lIns="0" tIns="0" rIns="0" bIns="0" rtlCol="0" anchor="t">
            <a:spAutoFit/>
          </a:bodyPr>
          <a:lstStyle/>
          <a:p>
            <a:pPr algn="l">
              <a:lnSpc>
                <a:spcPts val="3062"/>
              </a:lnSpc>
            </a:pPr>
            <a:r>
              <a:rPr lang="en-US" sz="1874">
                <a:solidFill>
                  <a:srgbClr val="E2E6E9"/>
                </a:solidFill>
                <a:latin typeface="Merriweather"/>
                <a:ea typeface="Merriweather"/>
                <a:cs typeface="Merriweather"/>
                <a:sym typeface="Merriweather"/>
              </a:rPr>
              <a:t>Centralized control panel for hotel companies to manage properties, rates, and operational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E"/>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4902"/>
              </a:srgbClr>
            </a:solidFill>
          </p:spPr>
          <p:txBody>
            <a:bodyPr/>
            <a:lstStyle/>
            <a:p>
              <a:endParaRPr lang="en-AE"/>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AE"/>
          </a:p>
        </p:txBody>
      </p:sp>
      <p:sp>
        <p:nvSpPr>
          <p:cNvPr id="6" name="TextBox 6"/>
          <p:cNvSpPr txBox="1"/>
          <p:nvPr/>
        </p:nvSpPr>
        <p:spPr>
          <a:xfrm>
            <a:off x="787599" y="1377851"/>
            <a:ext cx="7155805" cy="731787"/>
          </a:xfrm>
          <a:prstGeom prst="rect">
            <a:avLst/>
          </a:prstGeom>
        </p:spPr>
        <p:txBody>
          <a:bodyPr lIns="0" tIns="0" rIns="0" bIns="0" rtlCol="0" anchor="t">
            <a:spAutoFit/>
          </a:bodyPr>
          <a:lstStyle/>
          <a:p>
            <a:pPr algn="l">
              <a:lnSpc>
                <a:spcPts val="5500"/>
              </a:lnSpc>
            </a:pPr>
            <a:r>
              <a:rPr lang="en-US" sz="4375">
                <a:solidFill>
                  <a:srgbClr val="F5F0F0"/>
                </a:solidFill>
                <a:latin typeface="Merriweather"/>
                <a:ea typeface="Merriweather"/>
                <a:cs typeface="Merriweather"/>
                <a:sym typeface="Merriweather"/>
              </a:rPr>
              <a:t>Database Query Examples</a:t>
            </a:r>
          </a:p>
        </p:txBody>
      </p:sp>
      <p:grpSp>
        <p:nvGrpSpPr>
          <p:cNvPr id="7" name="Group 7"/>
          <p:cNvGrpSpPr/>
          <p:nvPr/>
        </p:nvGrpSpPr>
        <p:grpSpPr>
          <a:xfrm>
            <a:off x="782836" y="2442419"/>
            <a:ext cx="9864327" cy="6442919"/>
            <a:chOff x="0" y="0"/>
            <a:chExt cx="13152437" cy="8590558"/>
          </a:xfrm>
        </p:grpSpPr>
        <p:sp>
          <p:nvSpPr>
            <p:cNvPr id="8" name="Freeform 8"/>
            <p:cNvSpPr/>
            <p:nvPr/>
          </p:nvSpPr>
          <p:spPr>
            <a:xfrm>
              <a:off x="0" y="0"/>
              <a:ext cx="13152501" cy="8590534"/>
            </a:xfrm>
            <a:custGeom>
              <a:avLst/>
              <a:gdLst/>
              <a:ahLst/>
              <a:cxnLst/>
              <a:rect l="l" t="t" r="r" b="b"/>
              <a:pathLst>
                <a:path w="13152501" h="8590534">
                  <a:moveTo>
                    <a:pt x="0" y="132334"/>
                  </a:moveTo>
                  <a:cubicBezTo>
                    <a:pt x="0" y="59309"/>
                    <a:pt x="59309" y="0"/>
                    <a:pt x="132461" y="0"/>
                  </a:cubicBezTo>
                  <a:lnTo>
                    <a:pt x="13020039" y="0"/>
                  </a:lnTo>
                  <a:lnTo>
                    <a:pt x="13020039" y="6350"/>
                  </a:lnTo>
                  <a:lnTo>
                    <a:pt x="13020039" y="0"/>
                  </a:lnTo>
                  <a:cubicBezTo>
                    <a:pt x="13093192" y="0"/>
                    <a:pt x="13152501" y="59309"/>
                    <a:pt x="13152501" y="132334"/>
                  </a:cubicBezTo>
                  <a:lnTo>
                    <a:pt x="13146151" y="132334"/>
                  </a:lnTo>
                  <a:lnTo>
                    <a:pt x="13152501" y="132334"/>
                  </a:lnTo>
                  <a:lnTo>
                    <a:pt x="13152501" y="8458200"/>
                  </a:lnTo>
                  <a:lnTo>
                    <a:pt x="13146151" y="8458200"/>
                  </a:lnTo>
                  <a:lnTo>
                    <a:pt x="13152501" y="8458200"/>
                  </a:lnTo>
                  <a:cubicBezTo>
                    <a:pt x="13152501" y="8531352"/>
                    <a:pt x="13093192" y="8590534"/>
                    <a:pt x="13020039" y="8590534"/>
                  </a:cubicBezTo>
                  <a:lnTo>
                    <a:pt x="13020039" y="8584184"/>
                  </a:lnTo>
                  <a:lnTo>
                    <a:pt x="13020039" y="8590534"/>
                  </a:lnTo>
                  <a:lnTo>
                    <a:pt x="132461" y="8590534"/>
                  </a:lnTo>
                  <a:lnTo>
                    <a:pt x="132461" y="8584184"/>
                  </a:lnTo>
                  <a:lnTo>
                    <a:pt x="132461" y="8590534"/>
                  </a:lnTo>
                  <a:cubicBezTo>
                    <a:pt x="59309" y="8590534"/>
                    <a:pt x="0" y="8531352"/>
                    <a:pt x="0" y="8458200"/>
                  </a:cubicBezTo>
                  <a:lnTo>
                    <a:pt x="0" y="132334"/>
                  </a:lnTo>
                  <a:lnTo>
                    <a:pt x="6350" y="132334"/>
                  </a:lnTo>
                  <a:lnTo>
                    <a:pt x="0" y="132334"/>
                  </a:lnTo>
                  <a:moveTo>
                    <a:pt x="12700" y="132334"/>
                  </a:moveTo>
                  <a:lnTo>
                    <a:pt x="12700" y="8458200"/>
                  </a:lnTo>
                  <a:lnTo>
                    <a:pt x="6350" y="8458200"/>
                  </a:lnTo>
                  <a:lnTo>
                    <a:pt x="12700" y="8458200"/>
                  </a:lnTo>
                  <a:cubicBezTo>
                    <a:pt x="12700" y="8524240"/>
                    <a:pt x="66294" y="8577834"/>
                    <a:pt x="132461" y="8577834"/>
                  </a:cubicBezTo>
                  <a:lnTo>
                    <a:pt x="13020039" y="8577834"/>
                  </a:lnTo>
                  <a:cubicBezTo>
                    <a:pt x="13086206" y="8577834"/>
                    <a:pt x="13139801" y="8524240"/>
                    <a:pt x="13139801" y="8458200"/>
                  </a:cubicBezTo>
                  <a:lnTo>
                    <a:pt x="13139801" y="132334"/>
                  </a:lnTo>
                  <a:cubicBezTo>
                    <a:pt x="13139801" y="66294"/>
                    <a:pt x="13086206" y="12700"/>
                    <a:pt x="13020039" y="12700"/>
                  </a:cubicBezTo>
                  <a:lnTo>
                    <a:pt x="132461" y="12700"/>
                  </a:lnTo>
                  <a:lnTo>
                    <a:pt x="132461" y="6350"/>
                  </a:lnTo>
                  <a:lnTo>
                    <a:pt x="132461" y="12700"/>
                  </a:lnTo>
                  <a:cubicBezTo>
                    <a:pt x="66294" y="12700"/>
                    <a:pt x="12700" y="66294"/>
                    <a:pt x="12700" y="132334"/>
                  </a:cubicBezTo>
                  <a:close/>
                </a:path>
              </a:pathLst>
            </a:custGeom>
            <a:solidFill>
              <a:srgbClr val="FFFFFF">
                <a:alpha val="23922"/>
              </a:srgbClr>
            </a:solidFill>
          </p:spPr>
          <p:txBody>
            <a:bodyPr/>
            <a:lstStyle/>
            <a:p>
              <a:endParaRPr lang="en-AE"/>
            </a:p>
          </p:txBody>
        </p:sp>
      </p:grpSp>
      <p:grpSp>
        <p:nvGrpSpPr>
          <p:cNvPr id="9" name="Group 9"/>
          <p:cNvGrpSpPr/>
          <p:nvPr/>
        </p:nvGrpSpPr>
        <p:grpSpPr>
          <a:xfrm>
            <a:off x="797124" y="2456706"/>
            <a:ext cx="9834711" cy="649040"/>
            <a:chOff x="0" y="0"/>
            <a:chExt cx="13112948" cy="865387"/>
          </a:xfrm>
        </p:grpSpPr>
        <p:sp>
          <p:nvSpPr>
            <p:cNvPr id="10" name="Freeform 10"/>
            <p:cNvSpPr/>
            <p:nvPr/>
          </p:nvSpPr>
          <p:spPr>
            <a:xfrm>
              <a:off x="0" y="0"/>
              <a:ext cx="13113004" cy="865378"/>
            </a:xfrm>
            <a:custGeom>
              <a:avLst/>
              <a:gdLst/>
              <a:ahLst/>
              <a:cxnLst/>
              <a:rect l="l" t="t" r="r" b="b"/>
              <a:pathLst>
                <a:path w="13113004" h="865378">
                  <a:moveTo>
                    <a:pt x="0" y="0"/>
                  </a:moveTo>
                  <a:lnTo>
                    <a:pt x="13113004" y="0"/>
                  </a:lnTo>
                  <a:lnTo>
                    <a:pt x="13113004" y="865378"/>
                  </a:lnTo>
                  <a:lnTo>
                    <a:pt x="0" y="865378"/>
                  </a:lnTo>
                  <a:close/>
                </a:path>
              </a:pathLst>
            </a:custGeom>
            <a:solidFill>
              <a:srgbClr val="FFFFFF">
                <a:alpha val="3922"/>
              </a:srgbClr>
            </a:solidFill>
          </p:spPr>
          <p:txBody>
            <a:bodyPr/>
            <a:lstStyle/>
            <a:p>
              <a:endParaRPr lang="en-AE"/>
            </a:p>
          </p:txBody>
        </p:sp>
      </p:grpSp>
      <p:sp>
        <p:nvSpPr>
          <p:cNvPr id="11" name="TextBox 11"/>
          <p:cNvSpPr txBox="1"/>
          <p:nvPr/>
        </p:nvSpPr>
        <p:spPr>
          <a:xfrm>
            <a:off x="1023491" y="2534543"/>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Query Type</a:t>
            </a:r>
          </a:p>
        </p:txBody>
      </p:sp>
      <p:sp>
        <p:nvSpPr>
          <p:cNvPr id="12" name="TextBox 12"/>
          <p:cNvSpPr txBox="1"/>
          <p:nvPr/>
        </p:nvSpPr>
        <p:spPr>
          <a:xfrm>
            <a:off x="4306044" y="2534543"/>
            <a:ext cx="2818210"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Description</a:t>
            </a:r>
          </a:p>
        </p:txBody>
      </p:sp>
      <p:sp>
        <p:nvSpPr>
          <p:cNvPr id="13" name="TextBox 13"/>
          <p:cNvSpPr txBox="1"/>
          <p:nvPr/>
        </p:nvSpPr>
        <p:spPr>
          <a:xfrm>
            <a:off x="7583835" y="2534543"/>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Complexity</a:t>
            </a:r>
          </a:p>
        </p:txBody>
      </p:sp>
      <p:grpSp>
        <p:nvGrpSpPr>
          <p:cNvPr id="14" name="Group 14"/>
          <p:cNvGrpSpPr/>
          <p:nvPr/>
        </p:nvGrpSpPr>
        <p:grpSpPr>
          <a:xfrm>
            <a:off x="797124" y="3105745"/>
            <a:ext cx="9834711" cy="1369070"/>
            <a:chOff x="0" y="0"/>
            <a:chExt cx="13112948" cy="1825427"/>
          </a:xfrm>
        </p:grpSpPr>
        <p:sp>
          <p:nvSpPr>
            <p:cNvPr id="15" name="Freeform 15"/>
            <p:cNvSpPr/>
            <p:nvPr/>
          </p:nvSpPr>
          <p:spPr>
            <a:xfrm>
              <a:off x="0" y="0"/>
              <a:ext cx="13113004" cy="1825371"/>
            </a:xfrm>
            <a:custGeom>
              <a:avLst/>
              <a:gdLst/>
              <a:ahLst/>
              <a:cxnLst/>
              <a:rect l="l" t="t" r="r" b="b"/>
              <a:pathLst>
                <a:path w="13113004" h="1825371">
                  <a:moveTo>
                    <a:pt x="0" y="0"/>
                  </a:moveTo>
                  <a:lnTo>
                    <a:pt x="13113004" y="0"/>
                  </a:lnTo>
                  <a:lnTo>
                    <a:pt x="13113004" y="1825371"/>
                  </a:lnTo>
                  <a:lnTo>
                    <a:pt x="0" y="1825371"/>
                  </a:lnTo>
                  <a:close/>
                </a:path>
              </a:pathLst>
            </a:custGeom>
            <a:solidFill>
              <a:srgbClr val="000000">
                <a:alpha val="3922"/>
              </a:srgbClr>
            </a:solidFill>
          </p:spPr>
          <p:txBody>
            <a:bodyPr/>
            <a:lstStyle/>
            <a:p>
              <a:endParaRPr lang="en-AE"/>
            </a:p>
          </p:txBody>
        </p:sp>
      </p:grpSp>
      <p:sp>
        <p:nvSpPr>
          <p:cNvPr id="16" name="TextBox 16"/>
          <p:cNvSpPr txBox="1"/>
          <p:nvPr/>
        </p:nvSpPr>
        <p:spPr>
          <a:xfrm>
            <a:off x="1023491" y="3183582"/>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Multi-Hotel Companies</a:t>
            </a:r>
          </a:p>
        </p:txBody>
      </p:sp>
      <p:sp>
        <p:nvSpPr>
          <p:cNvPr id="17" name="TextBox 17"/>
          <p:cNvSpPr txBox="1"/>
          <p:nvPr/>
        </p:nvSpPr>
        <p:spPr>
          <a:xfrm>
            <a:off x="4306044" y="3183582"/>
            <a:ext cx="2818210" cy="1146721"/>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Identifies companies managing multiple properties</a:t>
            </a:r>
          </a:p>
        </p:txBody>
      </p:sp>
      <p:sp>
        <p:nvSpPr>
          <p:cNvPr id="18" name="TextBox 18"/>
          <p:cNvSpPr txBox="1"/>
          <p:nvPr/>
        </p:nvSpPr>
        <p:spPr>
          <a:xfrm>
            <a:off x="7583835" y="3183582"/>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Medium</a:t>
            </a:r>
          </a:p>
        </p:txBody>
      </p:sp>
      <p:grpSp>
        <p:nvGrpSpPr>
          <p:cNvPr id="19" name="Group 19"/>
          <p:cNvGrpSpPr/>
          <p:nvPr/>
        </p:nvGrpSpPr>
        <p:grpSpPr>
          <a:xfrm>
            <a:off x="797124" y="4474815"/>
            <a:ext cx="9834711" cy="1009055"/>
            <a:chOff x="0" y="0"/>
            <a:chExt cx="13112948" cy="1345407"/>
          </a:xfrm>
        </p:grpSpPr>
        <p:sp>
          <p:nvSpPr>
            <p:cNvPr id="20" name="Freeform 20"/>
            <p:cNvSpPr/>
            <p:nvPr/>
          </p:nvSpPr>
          <p:spPr>
            <a:xfrm>
              <a:off x="0" y="0"/>
              <a:ext cx="13113004" cy="1345438"/>
            </a:xfrm>
            <a:custGeom>
              <a:avLst/>
              <a:gdLst/>
              <a:ahLst/>
              <a:cxnLst/>
              <a:rect l="l" t="t" r="r" b="b"/>
              <a:pathLst>
                <a:path w="13113004" h="1345438">
                  <a:moveTo>
                    <a:pt x="0" y="0"/>
                  </a:moveTo>
                  <a:lnTo>
                    <a:pt x="13113004" y="0"/>
                  </a:lnTo>
                  <a:lnTo>
                    <a:pt x="13113004" y="1345438"/>
                  </a:lnTo>
                  <a:lnTo>
                    <a:pt x="0" y="1345438"/>
                  </a:lnTo>
                  <a:close/>
                </a:path>
              </a:pathLst>
            </a:custGeom>
            <a:solidFill>
              <a:srgbClr val="FFFFFF">
                <a:alpha val="3922"/>
              </a:srgbClr>
            </a:solidFill>
          </p:spPr>
          <p:txBody>
            <a:bodyPr/>
            <a:lstStyle/>
            <a:p>
              <a:endParaRPr lang="en-AE"/>
            </a:p>
          </p:txBody>
        </p:sp>
      </p:grpSp>
      <p:sp>
        <p:nvSpPr>
          <p:cNvPr id="21" name="TextBox 21"/>
          <p:cNvSpPr txBox="1"/>
          <p:nvPr/>
        </p:nvSpPr>
        <p:spPr>
          <a:xfrm>
            <a:off x="1023491" y="4552653"/>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Vacancy Analysis</a:t>
            </a:r>
          </a:p>
        </p:txBody>
      </p:sp>
      <p:sp>
        <p:nvSpPr>
          <p:cNvPr id="22" name="TextBox 22"/>
          <p:cNvSpPr txBox="1"/>
          <p:nvPr/>
        </p:nvSpPr>
        <p:spPr>
          <a:xfrm>
            <a:off x="4306044" y="4552653"/>
            <a:ext cx="2818210" cy="786705"/>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Locates hotels with no current bookings</a:t>
            </a:r>
          </a:p>
        </p:txBody>
      </p:sp>
      <p:sp>
        <p:nvSpPr>
          <p:cNvPr id="23" name="TextBox 23"/>
          <p:cNvSpPr txBox="1"/>
          <p:nvPr/>
        </p:nvSpPr>
        <p:spPr>
          <a:xfrm>
            <a:off x="7583835" y="4552653"/>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Low</a:t>
            </a:r>
          </a:p>
        </p:txBody>
      </p:sp>
      <p:grpSp>
        <p:nvGrpSpPr>
          <p:cNvPr id="24" name="Group 24"/>
          <p:cNvGrpSpPr/>
          <p:nvPr/>
        </p:nvGrpSpPr>
        <p:grpSpPr>
          <a:xfrm>
            <a:off x="797124" y="5483870"/>
            <a:ext cx="9834711" cy="1009055"/>
            <a:chOff x="0" y="0"/>
            <a:chExt cx="13112948" cy="1345407"/>
          </a:xfrm>
        </p:grpSpPr>
        <p:sp>
          <p:nvSpPr>
            <p:cNvPr id="25" name="Freeform 25"/>
            <p:cNvSpPr/>
            <p:nvPr/>
          </p:nvSpPr>
          <p:spPr>
            <a:xfrm>
              <a:off x="0" y="0"/>
              <a:ext cx="13113004" cy="1345438"/>
            </a:xfrm>
            <a:custGeom>
              <a:avLst/>
              <a:gdLst/>
              <a:ahLst/>
              <a:cxnLst/>
              <a:rect l="l" t="t" r="r" b="b"/>
              <a:pathLst>
                <a:path w="13113004" h="1345438">
                  <a:moveTo>
                    <a:pt x="0" y="0"/>
                  </a:moveTo>
                  <a:lnTo>
                    <a:pt x="13113004" y="0"/>
                  </a:lnTo>
                  <a:lnTo>
                    <a:pt x="13113004" y="1345438"/>
                  </a:lnTo>
                  <a:lnTo>
                    <a:pt x="0" y="1345438"/>
                  </a:lnTo>
                  <a:close/>
                </a:path>
              </a:pathLst>
            </a:custGeom>
            <a:solidFill>
              <a:srgbClr val="000000">
                <a:alpha val="3922"/>
              </a:srgbClr>
            </a:solidFill>
          </p:spPr>
          <p:txBody>
            <a:bodyPr/>
            <a:lstStyle/>
            <a:p>
              <a:endParaRPr lang="en-AE"/>
            </a:p>
          </p:txBody>
        </p:sp>
      </p:grpSp>
      <p:sp>
        <p:nvSpPr>
          <p:cNvPr id="26" name="TextBox 26"/>
          <p:cNvSpPr txBox="1"/>
          <p:nvPr/>
        </p:nvSpPr>
        <p:spPr>
          <a:xfrm>
            <a:off x="1023491" y="5561707"/>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Customer Patterns</a:t>
            </a:r>
          </a:p>
        </p:txBody>
      </p:sp>
      <p:sp>
        <p:nvSpPr>
          <p:cNvPr id="27" name="TextBox 27"/>
          <p:cNvSpPr txBox="1"/>
          <p:nvPr/>
        </p:nvSpPr>
        <p:spPr>
          <a:xfrm>
            <a:off x="4306044" y="5561707"/>
            <a:ext cx="2818210" cy="786705"/>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Analyzes booking trends for individual customers</a:t>
            </a:r>
          </a:p>
        </p:txBody>
      </p:sp>
      <p:sp>
        <p:nvSpPr>
          <p:cNvPr id="28" name="TextBox 28"/>
          <p:cNvSpPr txBox="1"/>
          <p:nvPr/>
        </p:nvSpPr>
        <p:spPr>
          <a:xfrm>
            <a:off x="7583835" y="5561707"/>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High</a:t>
            </a:r>
          </a:p>
        </p:txBody>
      </p:sp>
      <p:grpSp>
        <p:nvGrpSpPr>
          <p:cNvPr id="29" name="Group 29"/>
          <p:cNvGrpSpPr/>
          <p:nvPr/>
        </p:nvGrpSpPr>
        <p:grpSpPr>
          <a:xfrm>
            <a:off x="797124" y="6492925"/>
            <a:ext cx="9834711" cy="1009055"/>
            <a:chOff x="0" y="0"/>
            <a:chExt cx="13112948" cy="1345407"/>
          </a:xfrm>
        </p:grpSpPr>
        <p:sp>
          <p:nvSpPr>
            <p:cNvPr id="30" name="Freeform 30"/>
            <p:cNvSpPr/>
            <p:nvPr/>
          </p:nvSpPr>
          <p:spPr>
            <a:xfrm>
              <a:off x="0" y="0"/>
              <a:ext cx="13113004" cy="1345438"/>
            </a:xfrm>
            <a:custGeom>
              <a:avLst/>
              <a:gdLst/>
              <a:ahLst/>
              <a:cxnLst/>
              <a:rect l="l" t="t" r="r" b="b"/>
              <a:pathLst>
                <a:path w="13113004" h="1345438">
                  <a:moveTo>
                    <a:pt x="0" y="0"/>
                  </a:moveTo>
                  <a:lnTo>
                    <a:pt x="13113004" y="0"/>
                  </a:lnTo>
                  <a:lnTo>
                    <a:pt x="13113004" y="1345438"/>
                  </a:lnTo>
                  <a:lnTo>
                    <a:pt x="0" y="1345438"/>
                  </a:lnTo>
                  <a:close/>
                </a:path>
              </a:pathLst>
            </a:custGeom>
            <a:solidFill>
              <a:srgbClr val="FFFFFF">
                <a:alpha val="3922"/>
              </a:srgbClr>
            </a:solidFill>
          </p:spPr>
          <p:txBody>
            <a:bodyPr/>
            <a:lstStyle/>
            <a:p>
              <a:endParaRPr lang="en-AE"/>
            </a:p>
          </p:txBody>
        </p:sp>
      </p:grpSp>
      <p:sp>
        <p:nvSpPr>
          <p:cNvPr id="31" name="TextBox 31"/>
          <p:cNvSpPr txBox="1"/>
          <p:nvPr/>
        </p:nvSpPr>
        <p:spPr>
          <a:xfrm>
            <a:off x="1023491" y="6570761"/>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Location-Based Search</a:t>
            </a:r>
          </a:p>
        </p:txBody>
      </p:sp>
      <p:sp>
        <p:nvSpPr>
          <p:cNvPr id="32" name="TextBox 32"/>
          <p:cNvSpPr txBox="1"/>
          <p:nvPr/>
        </p:nvSpPr>
        <p:spPr>
          <a:xfrm>
            <a:off x="4306044" y="6570761"/>
            <a:ext cx="2818210" cy="786705"/>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Finds hotels based on geographic criteria</a:t>
            </a:r>
          </a:p>
        </p:txBody>
      </p:sp>
      <p:sp>
        <p:nvSpPr>
          <p:cNvPr id="33" name="TextBox 33"/>
          <p:cNvSpPr txBox="1"/>
          <p:nvPr/>
        </p:nvSpPr>
        <p:spPr>
          <a:xfrm>
            <a:off x="7583835" y="6570761"/>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Medium</a:t>
            </a:r>
          </a:p>
        </p:txBody>
      </p:sp>
      <p:grpSp>
        <p:nvGrpSpPr>
          <p:cNvPr id="34" name="Group 34"/>
          <p:cNvGrpSpPr/>
          <p:nvPr/>
        </p:nvGrpSpPr>
        <p:grpSpPr>
          <a:xfrm>
            <a:off x="797124" y="7501979"/>
            <a:ext cx="9834711" cy="1369070"/>
            <a:chOff x="0" y="0"/>
            <a:chExt cx="13112948" cy="1825427"/>
          </a:xfrm>
        </p:grpSpPr>
        <p:sp>
          <p:nvSpPr>
            <p:cNvPr id="35" name="Freeform 35"/>
            <p:cNvSpPr/>
            <p:nvPr/>
          </p:nvSpPr>
          <p:spPr>
            <a:xfrm>
              <a:off x="0" y="0"/>
              <a:ext cx="13113004" cy="1825371"/>
            </a:xfrm>
            <a:custGeom>
              <a:avLst/>
              <a:gdLst/>
              <a:ahLst/>
              <a:cxnLst/>
              <a:rect l="l" t="t" r="r" b="b"/>
              <a:pathLst>
                <a:path w="13113004" h="1825371">
                  <a:moveTo>
                    <a:pt x="0" y="0"/>
                  </a:moveTo>
                  <a:lnTo>
                    <a:pt x="13113004" y="0"/>
                  </a:lnTo>
                  <a:lnTo>
                    <a:pt x="13113004" y="1825371"/>
                  </a:lnTo>
                  <a:lnTo>
                    <a:pt x="0" y="1825371"/>
                  </a:lnTo>
                  <a:close/>
                </a:path>
              </a:pathLst>
            </a:custGeom>
            <a:solidFill>
              <a:srgbClr val="000000">
                <a:alpha val="3922"/>
              </a:srgbClr>
            </a:solidFill>
          </p:spPr>
          <p:txBody>
            <a:bodyPr/>
            <a:lstStyle/>
            <a:p>
              <a:endParaRPr lang="en-AE"/>
            </a:p>
          </p:txBody>
        </p:sp>
      </p:grpSp>
      <p:sp>
        <p:nvSpPr>
          <p:cNvPr id="36" name="TextBox 36"/>
          <p:cNvSpPr txBox="1"/>
          <p:nvPr/>
        </p:nvSpPr>
        <p:spPr>
          <a:xfrm>
            <a:off x="1023491" y="7579816"/>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Booking Statistics</a:t>
            </a:r>
          </a:p>
        </p:txBody>
      </p:sp>
      <p:sp>
        <p:nvSpPr>
          <p:cNvPr id="37" name="TextBox 37"/>
          <p:cNvSpPr txBox="1"/>
          <p:nvPr/>
        </p:nvSpPr>
        <p:spPr>
          <a:xfrm>
            <a:off x="4306044" y="7579816"/>
            <a:ext cx="2818210" cy="1146721"/>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Calculates average booking durations and frequencies</a:t>
            </a:r>
          </a:p>
        </p:txBody>
      </p:sp>
      <p:sp>
        <p:nvSpPr>
          <p:cNvPr id="38" name="TextBox 38"/>
          <p:cNvSpPr txBox="1"/>
          <p:nvPr/>
        </p:nvSpPr>
        <p:spPr>
          <a:xfrm>
            <a:off x="7583835" y="7579816"/>
            <a:ext cx="2822972" cy="426690"/>
          </a:xfrm>
          <a:prstGeom prst="rect">
            <a:avLst/>
          </a:prstGeom>
        </p:spPr>
        <p:txBody>
          <a:bodyPr lIns="0" tIns="0" rIns="0" bIns="0" rtlCol="0" anchor="t">
            <a:spAutoFit/>
          </a:bodyPr>
          <a:lstStyle/>
          <a:p>
            <a:pPr algn="l">
              <a:lnSpc>
                <a:spcPts val="2812"/>
              </a:lnSpc>
            </a:pPr>
            <a:r>
              <a:rPr lang="en-US" sz="1750">
                <a:solidFill>
                  <a:srgbClr val="E2E6E9"/>
                </a:solidFill>
                <a:latin typeface="Merriweather"/>
                <a:ea typeface="Merriweather"/>
                <a:cs typeface="Merriweather"/>
                <a:sym typeface="Merriweather"/>
              </a:rPr>
              <a:t>High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E"/>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4902"/>
              </a:srgbClr>
            </a:solidFill>
          </p:spPr>
          <p:txBody>
            <a:bodyPr/>
            <a:lstStyle/>
            <a:p>
              <a:endParaRPr lang="en-AE"/>
            </a:p>
          </p:txBody>
        </p:sp>
      </p:grpSp>
      <p:sp>
        <p:nvSpPr>
          <p:cNvPr id="5" name="Freeform 5" descr="preencoded.png"/>
          <p:cNvSpPr/>
          <p:nvPr/>
        </p:nvSpPr>
        <p:spPr>
          <a:xfrm>
            <a:off x="0" y="0"/>
            <a:ext cx="18288000" cy="3544789"/>
          </a:xfrm>
          <a:custGeom>
            <a:avLst/>
            <a:gdLst/>
            <a:ahLst/>
            <a:cxnLst/>
            <a:rect l="l" t="t" r="r" b="b"/>
            <a:pathLst>
              <a:path w="18288000" h="3544789">
                <a:moveTo>
                  <a:pt x="0" y="0"/>
                </a:moveTo>
                <a:lnTo>
                  <a:pt x="18288000" y="0"/>
                </a:lnTo>
                <a:lnTo>
                  <a:pt x="18288000" y="3544789"/>
                </a:lnTo>
                <a:lnTo>
                  <a:pt x="0" y="3544789"/>
                </a:lnTo>
                <a:lnTo>
                  <a:pt x="0" y="0"/>
                </a:lnTo>
                <a:close/>
              </a:path>
            </a:pathLst>
          </a:custGeom>
          <a:blipFill>
            <a:blip r:embed="rId3"/>
            <a:stretch>
              <a:fillRect l="-21" r="-21"/>
            </a:stretch>
          </a:blipFill>
        </p:spPr>
        <p:txBody>
          <a:bodyPr/>
          <a:lstStyle/>
          <a:p>
            <a:endParaRPr lang="en-AE"/>
          </a:p>
        </p:txBody>
      </p:sp>
      <p:sp>
        <p:nvSpPr>
          <p:cNvPr id="6" name="TextBox 6"/>
          <p:cNvSpPr txBox="1"/>
          <p:nvPr/>
        </p:nvSpPr>
        <p:spPr>
          <a:xfrm>
            <a:off x="992535" y="4521101"/>
            <a:ext cx="12335767" cy="914846"/>
          </a:xfrm>
          <a:prstGeom prst="rect">
            <a:avLst/>
          </a:prstGeom>
        </p:spPr>
        <p:txBody>
          <a:bodyPr lIns="0" tIns="0" rIns="0" bIns="0" rtlCol="0" anchor="t">
            <a:spAutoFit/>
          </a:bodyPr>
          <a:lstStyle/>
          <a:p>
            <a:pPr algn="l">
              <a:lnSpc>
                <a:spcPts val="6937"/>
              </a:lnSpc>
            </a:pPr>
            <a:r>
              <a:rPr lang="en-US" sz="5562">
                <a:solidFill>
                  <a:srgbClr val="F5F0F0"/>
                </a:solidFill>
                <a:latin typeface="Merriweather"/>
                <a:ea typeface="Merriweather"/>
                <a:cs typeface="Merriweather"/>
                <a:sym typeface="Merriweather"/>
              </a:rPr>
              <a:t>Project Statistics and Relationships</a:t>
            </a:r>
          </a:p>
        </p:txBody>
      </p:sp>
      <p:sp>
        <p:nvSpPr>
          <p:cNvPr id="7" name="Freeform 7" descr="preencoded.png"/>
          <p:cNvSpPr/>
          <p:nvPr/>
        </p:nvSpPr>
        <p:spPr>
          <a:xfrm>
            <a:off x="992535" y="5861298"/>
            <a:ext cx="708869" cy="708869"/>
          </a:xfrm>
          <a:custGeom>
            <a:avLst/>
            <a:gdLst/>
            <a:ahLst/>
            <a:cxnLst/>
            <a:rect l="l" t="t" r="r" b="b"/>
            <a:pathLst>
              <a:path w="708869" h="708869">
                <a:moveTo>
                  <a:pt x="0" y="0"/>
                </a:moveTo>
                <a:lnTo>
                  <a:pt x="708869" y="0"/>
                </a:lnTo>
                <a:lnTo>
                  <a:pt x="708869" y="708868"/>
                </a:lnTo>
                <a:lnTo>
                  <a:pt x="0" y="708868"/>
                </a:lnTo>
                <a:lnTo>
                  <a:pt x="0" y="0"/>
                </a:lnTo>
                <a:close/>
              </a:path>
            </a:pathLst>
          </a:custGeom>
          <a:blipFill>
            <a:blip r:embed="rId4"/>
            <a:stretch>
              <a:fillRect/>
            </a:stretch>
          </a:blipFill>
        </p:spPr>
        <p:txBody>
          <a:bodyPr/>
          <a:lstStyle/>
          <a:p>
            <a:endParaRPr lang="en-AE"/>
          </a:p>
        </p:txBody>
      </p:sp>
      <p:sp>
        <p:nvSpPr>
          <p:cNvPr id="8" name="TextBox 8"/>
          <p:cNvSpPr txBox="1"/>
          <p:nvPr/>
        </p:nvSpPr>
        <p:spPr>
          <a:xfrm>
            <a:off x="992535" y="6844159"/>
            <a:ext cx="3544789" cy="452586"/>
          </a:xfrm>
          <a:prstGeom prst="rect">
            <a:avLst/>
          </a:prstGeom>
        </p:spPr>
        <p:txBody>
          <a:bodyPr lIns="0" tIns="0" rIns="0" bIns="0" rtlCol="0" anchor="t">
            <a:spAutoFit/>
          </a:bodyPr>
          <a:lstStyle/>
          <a:p>
            <a:pPr algn="l">
              <a:lnSpc>
                <a:spcPts val="3437"/>
              </a:lnSpc>
            </a:pPr>
            <a:r>
              <a:rPr lang="en-US" sz="2750">
                <a:solidFill>
                  <a:srgbClr val="E2E6E9"/>
                </a:solidFill>
                <a:latin typeface="Merriweather"/>
                <a:ea typeface="Merriweather"/>
                <a:cs typeface="Merriweather"/>
                <a:sym typeface="Merriweather"/>
              </a:rPr>
              <a:t>Tables</a:t>
            </a:r>
          </a:p>
        </p:txBody>
      </p:sp>
      <p:sp>
        <p:nvSpPr>
          <p:cNvPr id="9" name="TextBox 9"/>
          <p:cNvSpPr txBox="1"/>
          <p:nvPr/>
        </p:nvSpPr>
        <p:spPr>
          <a:xfrm>
            <a:off x="992535" y="7371606"/>
            <a:ext cx="3756720" cy="1456581"/>
          </a:xfrm>
          <a:prstGeom prst="rect">
            <a:avLst/>
          </a:prstGeom>
        </p:spPr>
        <p:txBody>
          <a:bodyPr lIns="0" tIns="0" rIns="0" bIns="0" rtlCol="0" anchor="t">
            <a:spAutoFit/>
          </a:bodyPr>
          <a:lstStyle/>
          <a:p>
            <a:pPr algn="l">
              <a:lnSpc>
                <a:spcPts val="3562"/>
              </a:lnSpc>
            </a:pPr>
            <a:r>
              <a:rPr lang="en-US" sz="2187">
                <a:solidFill>
                  <a:srgbClr val="E2E6E9"/>
                </a:solidFill>
                <a:latin typeface="Merriweather"/>
                <a:ea typeface="Merriweather"/>
                <a:cs typeface="Merriweather"/>
                <a:sym typeface="Merriweather"/>
              </a:rPr>
              <a:t>10 interconnected tables form the core of the database structure.</a:t>
            </a:r>
          </a:p>
        </p:txBody>
      </p:sp>
      <p:sp>
        <p:nvSpPr>
          <p:cNvPr id="10" name="Freeform 10" descr="preencoded.png"/>
          <p:cNvSpPr/>
          <p:nvPr/>
        </p:nvSpPr>
        <p:spPr>
          <a:xfrm>
            <a:off x="5174605" y="5861298"/>
            <a:ext cx="708869" cy="708869"/>
          </a:xfrm>
          <a:custGeom>
            <a:avLst/>
            <a:gdLst/>
            <a:ahLst/>
            <a:cxnLst/>
            <a:rect l="l" t="t" r="r" b="b"/>
            <a:pathLst>
              <a:path w="708869" h="708869">
                <a:moveTo>
                  <a:pt x="0" y="0"/>
                </a:moveTo>
                <a:lnTo>
                  <a:pt x="708869" y="0"/>
                </a:lnTo>
                <a:lnTo>
                  <a:pt x="708869" y="708868"/>
                </a:lnTo>
                <a:lnTo>
                  <a:pt x="0" y="708868"/>
                </a:lnTo>
                <a:lnTo>
                  <a:pt x="0" y="0"/>
                </a:lnTo>
                <a:close/>
              </a:path>
            </a:pathLst>
          </a:custGeom>
          <a:blipFill>
            <a:blip r:embed="rId5"/>
            <a:stretch>
              <a:fillRect/>
            </a:stretch>
          </a:blipFill>
        </p:spPr>
        <p:txBody>
          <a:bodyPr/>
          <a:lstStyle/>
          <a:p>
            <a:endParaRPr lang="en-AE"/>
          </a:p>
        </p:txBody>
      </p:sp>
      <p:sp>
        <p:nvSpPr>
          <p:cNvPr id="11" name="TextBox 11"/>
          <p:cNvSpPr txBox="1"/>
          <p:nvPr/>
        </p:nvSpPr>
        <p:spPr>
          <a:xfrm>
            <a:off x="5174605" y="6844159"/>
            <a:ext cx="3544789" cy="452586"/>
          </a:xfrm>
          <a:prstGeom prst="rect">
            <a:avLst/>
          </a:prstGeom>
        </p:spPr>
        <p:txBody>
          <a:bodyPr lIns="0" tIns="0" rIns="0" bIns="0" rtlCol="0" anchor="t">
            <a:spAutoFit/>
          </a:bodyPr>
          <a:lstStyle/>
          <a:p>
            <a:pPr algn="l">
              <a:lnSpc>
                <a:spcPts val="3437"/>
              </a:lnSpc>
            </a:pPr>
            <a:r>
              <a:rPr lang="en-US" sz="2750">
                <a:solidFill>
                  <a:srgbClr val="E2E6E9"/>
                </a:solidFill>
                <a:latin typeface="Merriweather"/>
                <a:ea typeface="Merriweather"/>
                <a:cs typeface="Merriweather"/>
                <a:sym typeface="Merriweather"/>
              </a:rPr>
              <a:t>Operations</a:t>
            </a:r>
          </a:p>
        </p:txBody>
      </p:sp>
      <p:sp>
        <p:nvSpPr>
          <p:cNvPr id="12" name="TextBox 12"/>
          <p:cNvSpPr txBox="1"/>
          <p:nvPr/>
        </p:nvSpPr>
        <p:spPr>
          <a:xfrm>
            <a:off x="5174605" y="7371606"/>
            <a:ext cx="3756720" cy="1910358"/>
          </a:xfrm>
          <a:prstGeom prst="rect">
            <a:avLst/>
          </a:prstGeom>
        </p:spPr>
        <p:txBody>
          <a:bodyPr lIns="0" tIns="0" rIns="0" bIns="0" rtlCol="0" anchor="t">
            <a:spAutoFit/>
          </a:bodyPr>
          <a:lstStyle/>
          <a:p>
            <a:pPr algn="l">
              <a:lnSpc>
                <a:spcPts val="3562"/>
              </a:lnSpc>
            </a:pPr>
            <a:r>
              <a:rPr lang="en-US" sz="2187">
                <a:solidFill>
                  <a:srgbClr val="E2E6E9"/>
                </a:solidFill>
                <a:latin typeface="Merriweather"/>
                <a:ea typeface="Merriweather"/>
                <a:cs typeface="Merriweather"/>
                <a:sym typeface="Merriweather"/>
              </a:rPr>
              <a:t>Complete CRUD operations implemented for comprehensive data management.</a:t>
            </a:r>
          </a:p>
        </p:txBody>
      </p:sp>
      <p:sp>
        <p:nvSpPr>
          <p:cNvPr id="13" name="Freeform 13" descr="preencoded.png"/>
          <p:cNvSpPr/>
          <p:nvPr/>
        </p:nvSpPr>
        <p:spPr>
          <a:xfrm>
            <a:off x="9356675" y="5861298"/>
            <a:ext cx="708869" cy="708869"/>
          </a:xfrm>
          <a:custGeom>
            <a:avLst/>
            <a:gdLst/>
            <a:ahLst/>
            <a:cxnLst/>
            <a:rect l="l" t="t" r="r" b="b"/>
            <a:pathLst>
              <a:path w="708869" h="708869">
                <a:moveTo>
                  <a:pt x="0" y="0"/>
                </a:moveTo>
                <a:lnTo>
                  <a:pt x="708869" y="0"/>
                </a:lnTo>
                <a:lnTo>
                  <a:pt x="708869" y="708868"/>
                </a:lnTo>
                <a:lnTo>
                  <a:pt x="0" y="708868"/>
                </a:lnTo>
                <a:lnTo>
                  <a:pt x="0" y="0"/>
                </a:lnTo>
                <a:close/>
              </a:path>
            </a:pathLst>
          </a:custGeom>
          <a:blipFill>
            <a:blip r:embed="rId6"/>
            <a:stretch>
              <a:fillRect/>
            </a:stretch>
          </a:blipFill>
        </p:spPr>
        <p:txBody>
          <a:bodyPr/>
          <a:lstStyle/>
          <a:p>
            <a:endParaRPr lang="en-AE"/>
          </a:p>
        </p:txBody>
      </p:sp>
      <p:sp>
        <p:nvSpPr>
          <p:cNvPr id="14" name="TextBox 14"/>
          <p:cNvSpPr txBox="1"/>
          <p:nvPr/>
        </p:nvSpPr>
        <p:spPr>
          <a:xfrm>
            <a:off x="9356675" y="6844159"/>
            <a:ext cx="3544789" cy="452586"/>
          </a:xfrm>
          <a:prstGeom prst="rect">
            <a:avLst/>
          </a:prstGeom>
        </p:spPr>
        <p:txBody>
          <a:bodyPr lIns="0" tIns="0" rIns="0" bIns="0" rtlCol="0" anchor="t">
            <a:spAutoFit/>
          </a:bodyPr>
          <a:lstStyle/>
          <a:p>
            <a:pPr algn="l">
              <a:lnSpc>
                <a:spcPts val="3437"/>
              </a:lnSpc>
            </a:pPr>
            <a:r>
              <a:rPr lang="en-US" sz="2750">
                <a:solidFill>
                  <a:srgbClr val="E2E6E9"/>
                </a:solidFill>
                <a:latin typeface="Merriweather"/>
                <a:ea typeface="Merriweather"/>
                <a:cs typeface="Merriweather"/>
                <a:sym typeface="Merriweather"/>
              </a:rPr>
              <a:t>Relationships</a:t>
            </a:r>
          </a:p>
        </p:txBody>
      </p:sp>
      <p:sp>
        <p:nvSpPr>
          <p:cNvPr id="15" name="TextBox 15"/>
          <p:cNvSpPr txBox="1"/>
          <p:nvPr/>
        </p:nvSpPr>
        <p:spPr>
          <a:xfrm>
            <a:off x="9356675" y="7371606"/>
            <a:ext cx="3756720" cy="1910358"/>
          </a:xfrm>
          <a:prstGeom prst="rect">
            <a:avLst/>
          </a:prstGeom>
        </p:spPr>
        <p:txBody>
          <a:bodyPr lIns="0" tIns="0" rIns="0" bIns="0" rtlCol="0" anchor="t">
            <a:spAutoFit/>
          </a:bodyPr>
          <a:lstStyle/>
          <a:p>
            <a:pPr algn="l">
              <a:lnSpc>
                <a:spcPts val="3562"/>
              </a:lnSpc>
            </a:pPr>
            <a:r>
              <a:rPr lang="en-US" sz="2187">
                <a:solidFill>
                  <a:srgbClr val="E2E6E9"/>
                </a:solidFill>
                <a:latin typeface="Merriweather"/>
                <a:ea typeface="Merriweather"/>
                <a:cs typeface="Merriweather"/>
                <a:sym typeface="Merriweather"/>
              </a:rPr>
              <a:t>Multiple relationship types: One-to-Many, Many-to-Many, and One-to-One.</a:t>
            </a:r>
          </a:p>
        </p:txBody>
      </p:sp>
      <p:sp>
        <p:nvSpPr>
          <p:cNvPr id="16" name="Freeform 16" descr="preencoded.png"/>
          <p:cNvSpPr/>
          <p:nvPr/>
        </p:nvSpPr>
        <p:spPr>
          <a:xfrm>
            <a:off x="13538746" y="5861298"/>
            <a:ext cx="708869" cy="708869"/>
          </a:xfrm>
          <a:custGeom>
            <a:avLst/>
            <a:gdLst/>
            <a:ahLst/>
            <a:cxnLst/>
            <a:rect l="l" t="t" r="r" b="b"/>
            <a:pathLst>
              <a:path w="708869" h="708869">
                <a:moveTo>
                  <a:pt x="0" y="0"/>
                </a:moveTo>
                <a:lnTo>
                  <a:pt x="708869" y="0"/>
                </a:lnTo>
                <a:lnTo>
                  <a:pt x="708869" y="708868"/>
                </a:lnTo>
                <a:lnTo>
                  <a:pt x="0" y="708868"/>
                </a:lnTo>
                <a:lnTo>
                  <a:pt x="0" y="0"/>
                </a:lnTo>
                <a:close/>
              </a:path>
            </a:pathLst>
          </a:custGeom>
          <a:blipFill>
            <a:blip r:embed="rId7"/>
            <a:stretch>
              <a:fillRect/>
            </a:stretch>
          </a:blipFill>
        </p:spPr>
        <p:txBody>
          <a:bodyPr/>
          <a:lstStyle/>
          <a:p>
            <a:endParaRPr lang="en-AE"/>
          </a:p>
        </p:txBody>
      </p:sp>
      <p:sp>
        <p:nvSpPr>
          <p:cNvPr id="17" name="TextBox 17"/>
          <p:cNvSpPr txBox="1"/>
          <p:nvPr/>
        </p:nvSpPr>
        <p:spPr>
          <a:xfrm>
            <a:off x="13538746" y="6844159"/>
            <a:ext cx="3544789" cy="452586"/>
          </a:xfrm>
          <a:prstGeom prst="rect">
            <a:avLst/>
          </a:prstGeom>
        </p:spPr>
        <p:txBody>
          <a:bodyPr lIns="0" tIns="0" rIns="0" bIns="0" rtlCol="0" anchor="t">
            <a:spAutoFit/>
          </a:bodyPr>
          <a:lstStyle/>
          <a:p>
            <a:pPr algn="l">
              <a:lnSpc>
                <a:spcPts val="3437"/>
              </a:lnSpc>
            </a:pPr>
            <a:r>
              <a:rPr lang="en-US" sz="2750">
                <a:solidFill>
                  <a:srgbClr val="E2E6E9"/>
                </a:solidFill>
                <a:latin typeface="Merriweather"/>
                <a:ea typeface="Merriweather"/>
                <a:cs typeface="Merriweather"/>
                <a:sym typeface="Merriweather"/>
              </a:rPr>
              <a:t>Data Population</a:t>
            </a:r>
          </a:p>
        </p:txBody>
      </p:sp>
      <p:sp>
        <p:nvSpPr>
          <p:cNvPr id="18" name="TextBox 18"/>
          <p:cNvSpPr txBox="1"/>
          <p:nvPr/>
        </p:nvSpPr>
        <p:spPr>
          <a:xfrm>
            <a:off x="13538746" y="7371606"/>
            <a:ext cx="3756720" cy="1910358"/>
          </a:xfrm>
          <a:prstGeom prst="rect">
            <a:avLst/>
          </a:prstGeom>
        </p:spPr>
        <p:txBody>
          <a:bodyPr lIns="0" tIns="0" rIns="0" bIns="0" rtlCol="0" anchor="t">
            <a:spAutoFit/>
          </a:bodyPr>
          <a:lstStyle/>
          <a:p>
            <a:pPr algn="l">
              <a:lnSpc>
                <a:spcPts val="3562"/>
              </a:lnSpc>
            </a:pPr>
            <a:r>
              <a:rPr lang="en-US" sz="2187">
                <a:solidFill>
                  <a:srgbClr val="E2E6E9"/>
                </a:solidFill>
                <a:latin typeface="Merriweather"/>
                <a:ea typeface="Merriweather"/>
                <a:cs typeface="Merriweather"/>
                <a:sym typeface="Merriweather"/>
              </a:rPr>
              <a:t>Comprehensive data population for realistic testing and demonstration.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AE"/>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4902"/>
              </a:srgbClr>
            </a:solidFill>
          </p:spPr>
          <p:txBody>
            <a:bodyPr/>
            <a:lstStyle/>
            <a:p>
              <a:endParaRPr lang="en-AE"/>
            </a:p>
          </p:txBody>
        </p:sp>
      </p:grpSp>
      <p:sp>
        <p:nvSpPr>
          <p:cNvPr id="5" name="Freeform 5" descr="preencoded.png"/>
          <p:cNvSpPr/>
          <p:nvPr/>
        </p:nvSpPr>
        <p:spPr>
          <a:xfrm>
            <a:off x="0" y="0"/>
            <a:ext cx="18288000" cy="3194000"/>
          </a:xfrm>
          <a:custGeom>
            <a:avLst/>
            <a:gdLst/>
            <a:ahLst/>
            <a:cxnLst/>
            <a:rect l="l" t="t" r="r" b="b"/>
            <a:pathLst>
              <a:path w="18288000" h="3194000">
                <a:moveTo>
                  <a:pt x="0" y="0"/>
                </a:moveTo>
                <a:lnTo>
                  <a:pt x="18288000" y="0"/>
                </a:lnTo>
                <a:lnTo>
                  <a:pt x="18288000" y="3194000"/>
                </a:lnTo>
                <a:lnTo>
                  <a:pt x="0" y="3194000"/>
                </a:lnTo>
                <a:lnTo>
                  <a:pt x="0" y="0"/>
                </a:lnTo>
                <a:close/>
              </a:path>
            </a:pathLst>
          </a:custGeom>
          <a:blipFill>
            <a:blip r:embed="rId3"/>
            <a:stretch>
              <a:fillRect l="-48" r="-48"/>
            </a:stretch>
          </a:blipFill>
        </p:spPr>
        <p:txBody>
          <a:bodyPr/>
          <a:lstStyle/>
          <a:p>
            <a:endParaRPr lang="en-AE"/>
          </a:p>
        </p:txBody>
      </p:sp>
      <p:sp>
        <p:nvSpPr>
          <p:cNvPr id="6" name="TextBox 6"/>
          <p:cNvSpPr txBox="1"/>
          <p:nvPr/>
        </p:nvSpPr>
        <p:spPr>
          <a:xfrm>
            <a:off x="894309" y="4102894"/>
            <a:ext cx="14879985" cy="817512"/>
          </a:xfrm>
          <a:prstGeom prst="rect">
            <a:avLst/>
          </a:prstGeom>
        </p:spPr>
        <p:txBody>
          <a:bodyPr lIns="0" tIns="0" rIns="0" bIns="0" rtlCol="0" anchor="t">
            <a:spAutoFit/>
          </a:bodyPr>
          <a:lstStyle/>
          <a:p>
            <a:pPr algn="l">
              <a:lnSpc>
                <a:spcPts val="6249"/>
              </a:lnSpc>
            </a:pPr>
            <a:r>
              <a:rPr lang="en-US" sz="4999">
                <a:solidFill>
                  <a:srgbClr val="F5F0F0"/>
                </a:solidFill>
                <a:latin typeface="Merriweather"/>
                <a:ea typeface="Merriweather"/>
                <a:cs typeface="Merriweather"/>
                <a:sym typeface="Merriweather"/>
              </a:rPr>
              <a:t>Team Contribution and Development Approach</a:t>
            </a:r>
          </a:p>
        </p:txBody>
      </p:sp>
      <p:grpSp>
        <p:nvGrpSpPr>
          <p:cNvPr id="7" name="Group 7"/>
          <p:cNvGrpSpPr/>
          <p:nvPr/>
        </p:nvGrpSpPr>
        <p:grpSpPr>
          <a:xfrm>
            <a:off x="889546" y="5298876"/>
            <a:ext cx="8131522" cy="1909465"/>
            <a:chOff x="0" y="0"/>
            <a:chExt cx="10842030" cy="2545953"/>
          </a:xfrm>
        </p:grpSpPr>
        <p:sp>
          <p:nvSpPr>
            <p:cNvPr id="8" name="Freeform 8"/>
            <p:cNvSpPr/>
            <p:nvPr/>
          </p:nvSpPr>
          <p:spPr>
            <a:xfrm>
              <a:off x="6350" y="6350"/>
              <a:ext cx="10829290" cy="2533269"/>
            </a:xfrm>
            <a:custGeom>
              <a:avLst/>
              <a:gdLst/>
              <a:ahLst/>
              <a:cxnLst/>
              <a:rect l="l" t="t" r="r" b="b"/>
              <a:pathLst>
                <a:path w="10829290" h="2533269">
                  <a:moveTo>
                    <a:pt x="0" y="143129"/>
                  </a:moveTo>
                  <a:cubicBezTo>
                    <a:pt x="0" y="64008"/>
                    <a:pt x="64262" y="0"/>
                    <a:pt x="143637" y="0"/>
                  </a:cubicBezTo>
                  <a:lnTo>
                    <a:pt x="10685653" y="0"/>
                  </a:lnTo>
                  <a:cubicBezTo>
                    <a:pt x="10765028" y="0"/>
                    <a:pt x="10829290" y="64008"/>
                    <a:pt x="10829290" y="143129"/>
                  </a:cubicBezTo>
                  <a:lnTo>
                    <a:pt x="10829290" y="2390140"/>
                  </a:lnTo>
                  <a:cubicBezTo>
                    <a:pt x="10829290" y="2469134"/>
                    <a:pt x="10765028" y="2533269"/>
                    <a:pt x="10685653" y="2533269"/>
                  </a:cubicBezTo>
                  <a:lnTo>
                    <a:pt x="143637" y="2533269"/>
                  </a:lnTo>
                  <a:cubicBezTo>
                    <a:pt x="64262" y="2533269"/>
                    <a:pt x="0" y="2469134"/>
                    <a:pt x="0" y="2390140"/>
                  </a:cubicBezTo>
                  <a:close/>
                </a:path>
              </a:pathLst>
            </a:custGeom>
            <a:solidFill>
              <a:srgbClr val="003180"/>
            </a:solidFill>
          </p:spPr>
          <p:txBody>
            <a:bodyPr/>
            <a:lstStyle/>
            <a:p>
              <a:endParaRPr lang="en-AE"/>
            </a:p>
          </p:txBody>
        </p:sp>
        <p:sp>
          <p:nvSpPr>
            <p:cNvPr id="9" name="Freeform 9"/>
            <p:cNvSpPr/>
            <p:nvPr/>
          </p:nvSpPr>
          <p:spPr>
            <a:xfrm>
              <a:off x="0" y="0"/>
              <a:ext cx="10841990" cy="2545969"/>
            </a:xfrm>
            <a:custGeom>
              <a:avLst/>
              <a:gdLst/>
              <a:ahLst/>
              <a:cxnLst/>
              <a:rect l="l" t="t" r="r" b="b"/>
              <a:pathLst>
                <a:path w="10841990" h="2545969">
                  <a:moveTo>
                    <a:pt x="0" y="149479"/>
                  </a:moveTo>
                  <a:cubicBezTo>
                    <a:pt x="0" y="66929"/>
                    <a:pt x="67183" y="0"/>
                    <a:pt x="149987" y="0"/>
                  </a:cubicBezTo>
                  <a:lnTo>
                    <a:pt x="10692003" y="0"/>
                  </a:lnTo>
                  <a:lnTo>
                    <a:pt x="10692003" y="6350"/>
                  </a:lnTo>
                  <a:lnTo>
                    <a:pt x="10692003" y="0"/>
                  </a:lnTo>
                  <a:cubicBezTo>
                    <a:pt x="10774807" y="0"/>
                    <a:pt x="10841990" y="66929"/>
                    <a:pt x="10841990" y="149479"/>
                  </a:cubicBezTo>
                  <a:lnTo>
                    <a:pt x="10835640" y="149479"/>
                  </a:lnTo>
                  <a:lnTo>
                    <a:pt x="10841990" y="149479"/>
                  </a:lnTo>
                  <a:lnTo>
                    <a:pt x="10841990" y="2396490"/>
                  </a:lnTo>
                  <a:lnTo>
                    <a:pt x="10835640" y="2396490"/>
                  </a:lnTo>
                  <a:lnTo>
                    <a:pt x="10841990" y="2396490"/>
                  </a:lnTo>
                  <a:cubicBezTo>
                    <a:pt x="10841990" y="2479040"/>
                    <a:pt x="10774807" y="2545969"/>
                    <a:pt x="10692003" y="2545969"/>
                  </a:cubicBezTo>
                  <a:lnTo>
                    <a:pt x="10692003" y="2539619"/>
                  </a:lnTo>
                  <a:lnTo>
                    <a:pt x="10692003" y="2545969"/>
                  </a:lnTo>
                  <a:lnTo>
                    <a:pt x="149987" y="2545969"/>
                  </a:lnTo>
                  <a:lnTo>
                    <a:pt x="149987" y="2539619"/>
                  </a:lnTo>
                  <a:lnTo>
                    <a:pt x="149987" y="2545969"/>
                  </a:lnTo>
                  <a:cubicBezTo>
                    <a:pt x="67183" y="2545969"/>
                    <a:pt x="0" y="2479040"/>
                    <a:pt x="0" y="2396490"/>
                  </a:cubicBezTo>
                  <a:lnTo>
                    <a:pt x="0" y="149479"/>
                  </a:lnTo>
                  <a:lnTo>
                    <a:pt x="6350" y="149479"/>
                  </a:lnTo>
                  <a:lnTo>
                    <a:pt x="0" y="149479"/>
                  </a:lnTo>
                  <a:moveTo>
                    <a:pt x="12700" y="149479"/>
                  </a:moveTo>
                  <a:lnTo>
                    <a:pt x="12700" y="2396490"/>
                  </a:lnTo>
                  <a:lnTo>
                    <a:pt x="6350" y="2396490"/>
                  </a:lnTo>
                  <a:lnTo>
                    <a:pt x="12700" y="2396490"/>
                  </a:lnTo>
                  <a:cubicBezTo>
                    <a:pt x="12700" y="2472055"/>
                    <a:pt x="74168" y="2533269"/>
                    <a:pt x="149987" y="2533269"/>
                  </a:cubicBezTo>
                  <a:lnTo>
                    <a:pt x="10692003" y="2533269"/>
                  </a:lnTo>
                  <a:cubicBezTo>
                    <a:pt x="10767822" y="2533269"/>
                    <a:pt x="10829290" y="2472055"/>
                    <a:pt x="10829290" y="2396490"/>
                  </a:cubicBezTo>
                  <a:lnTo>
                    <a:pt x="10829290" y="149479"/>
                  </a:lnTo>
                  <a:cubicBezTo>
                    <a:pt x="10829290" y="73914"/>
                    <a:pt x="10767822" y="12700"/>
                    <a:pt x="10692003" y="12700"/>
                  </a:cubicBezTo>
                  <a:lnTo>
                    <a:pt x="149987" y="12700"/>
                  </a:lnTo>
                  <a:lnTo>
                    <a:pt x="149987" y="6350"/>
                  </a:lnTo>
                  <a:lnTo>
                    <a:pt x="149987" y="12700"/>
                  </a:lnTo>
                  <a:cubicBezTo>
                    <a:pt x="74168" y="12700"/>
                    <a:pt x="12700" y="73914"/>
                    <a:pt x="12700" y="149479"/>
                  </a:cubicBezTo>
                  <a:close/>
                </a:path>
              </a:pathLst>
            </a:custGeom>
            <a:solidFill>
              <a:srgbClr val="194A99"/>
            </a:solidFill>
          </p:spPr>
          <p:txBody>
            <a:bodyPr/>
            <a:lstStyle/>
            <a:p>
              <a:endParaRPr lang="en-AE"/>
            </a:p>
          </p:txBody>
        </p:sp>
      </p:grpSp>
      <p:sp>
        <p:nvSpPr>
          <p:cNvPr id="10" name="TextBox 10"/>
          <p:cNvSpPr txBox="1"/>
          <p:nvPr/>
        </p:nvSpPr>
        <p:spPr>
          <a:xfrm>
            <a:off x="1159222" y="5549504"/>
            <a:ext cx="3194000" cy="418208"/>
          </a:xfrm>
          <a:prstGeom prst="rect">
            <a:avLst/>
          </a:prstGeom>
        </p:spPr>
        <p:txBody>
          <a:bodyPr lIns="0" tIns="0" rIns="0" bIns="0" rtlCol="0" anchor="t">
            <a:spAutoFit/>
          </a:bodyPr>
          <a:lstStyle/>
          <a:p>
            <a:pPr algn="l">
              <a:lnSpc>
                <a:spcPts val="3124"/>
              </a:lnSpc>
            </a:pPr>
            <a:r>
              <a:rPr lang="en-US" sz="2499">
                <a:solidFill>
                  <a:srgbClr val="E2E6E9"/>
                </a:solidFill>
                <a:latin typeface="Merriweather"/>
                <a:ea typeface="Merriweather"/>
                <a:cs typeface="Merriweather"/>
                <a:sym typeface="Merriweather"/>
              </a:rPr>
              <a:t>Equal Contribution</a:t>
            </a:r>
          </a:p>
        </p:txBody>
      </p:sp>
      <p:sp>
        <p:nvSpPr>
          <p:cNvPr id="11" name="TextBox 11"/>
          <p:cNvSpPr txBox="1"/>
          <p:nvPr/>
        </p:nvSpPr>
        <p:spPr>
          <a:xfrm>
            <a:off x="1159222" y="6044804"/>
            <a:ext cx="7592169" cy="893861"/>
          </a:xfrm>
          <a:prstGeom prst="rect">
            <a:avLst/>
          </a:prstGeom>
        </p:spPr>
        <p:txBody>
          <a:bodyPr lIns="0" tIns="0" rIns="0" bIns="0" rtlCol="0" anchor="t">
            <a:spAutoFit/>
          </a:bodyPr>
          <a:lstStyle/>
          <a:p>
            <a:pPr algn="l">
              <a:lnSpc>
                <a:spcPts val="3187"/>
              </a:lnSpc>
            </a:pPr>
            <a:r>
              <a:rPr lang="en-US" sz="2000">
                <a:solidFill>
                  <a:srgbClr val="E2E6E9"/>
                </a:solidFill>
                <a:latin typeface="Merriweather"/>
                <a:ea typeface="Merriweather"/>
                <a:cs typeface="Merriweather"/>
                <a:sym typeface="Merriweather"/>
              </a:rPr>
              <a:t>Each team member contributed 25% to the project, ensuring balanced input and expertise.</a:t>
            </a:r>
          </a:p>
        </p:txBody>
      </p:sp>
      <p:grpSp>
        <p:nvGrpSpPr>
          <p:cNvPr id="12" name="Group 12"/>
          <p:cNvGrpSpPr/>
          <p:nvPr/>
        </p:nvGrpSpPr>
        <p:grpSpPr>
          <a:xfrm>
            <a:off x="9266933" y="5298876"/>
            <a:ext cx="8131522" cy="1909465"/>
            <a:chOff x="0" y="0"/>
            <a:chExt cx="10842030" cy="2545953"/>
          </a:xfrm>
        </p:grpSpPr>
        <p:sp>
          <p:nvSpPr>
            <p:cNvPr id="13" name="Freeform 13"/>
            <p:cNvSpPr/>
            <p:nvPr/>
          </p:nvSpPr>
          <p:spPr>
            <a:xfrm>
              <a:off x="6350" y="6350"/>
              <a:ext cx="10829290" cy="2533269"/>
            </a:xfrm>
            <a:custGeom>
              <a:avLst/>
              <a:gdLst/>
              <a:ahLst/>
              <a:cxnLst/>
              <a:rect l="l" t="t" r="r" b="b"/>
              <a:pathLst>
                <a:path w="10829290" h="2533269">
                  <a:moveTo>
                    <a:pt x="0" y="143129"/>
                  </a:moveTo>
                  <a:cubicBezTo>
                    <a:pt x="0" y="64008"/>
                    <a:pt x="64262" y="0"/>
                    <a:pt x="143637" y="0"/>
                  </a:cubicBezTo>
                  <a:lnTo>
                    <a:pt x="10685653" y="0"/>
                  </a:lnTo>
                  <a:cubicBezTo>
                    <a:pt x="10765028" y="0"/>
                    <a:pt x="10829290" y="64008"/>
                    <a:pt x="10829290" y="143129"/>
                  </a:cubicBezTo>
                  <a:lnTo>
                    <a:pt x="10829290" y="2390140"/>
                  </a:lnTo>
                  <a:cubicBezTo>
                    <a:pt x="10829290" y="2469134"/>
                    <a:pt x="10765028" y="2533269"/>
                    <a:pt x="10685653" y="2533269"/>
                  </a:cubicBezTo>
                  <a:lnTo>
                    <a:pt x="143637" y="2533269"/>
                  </a:lnTo>
                  <a:cubicBezTo>
                    <a:pt x="64262" y="2533269"/>
                    <a:pt x="0" y="2469134"/>
                    <a:pt x="0" y="2390140"/>
                  </a:cubicBezTo>
                  <a:close/>
                </a:path>
              </a:pathLst>
            </a:custGeom>
            <a:solidFill>
              <a:srgbClr val="003180"/>
            </a:solidFill>
          </p:spPr>
          <p:txBody>
            <a:bodyPr/>
            <a:lstStyle/>
            <a:p>
              <a:endParaRPr lang="en-AE"/>
            </a:p>
          </p:txBody>
        </p:sp>
        <p:sp>
          <p:nvSpPr>
            <p:cNvPr id="14" name="Freeform 14"/>
            <p:cNvSpPr/>
            <p:nvPr/>
          </p:nvSpPr>
          <p:spPr>
            <a:xfrm>
              <a:off x="0" y="0"/>
              <a:ext cx="10841990" cy="2545969"/>
            </a:xfrm>
            <a:custGeom>
              <a:avLst/>
              <a:gdLst/>
              <a:ahLst/>
              <a:cxnLst/>
              <a:rect l="l" t="t" r="r" b="b"/>
              <a:pathLst>
                <a:path w="10841990" h="2545969">
                  <a:moveTo>
                    <a:pt x="0" y="149479"/>
                  </a:moveTo>
                  <a:cubicBezTo>
                    <a:pt x="0" y="66929"/>
                    <a:pt x="67183" y="0"/>
                    <a:pt x="149987" y="0"/>
                  </a:cubicBezTo>
                  <a:lnTo>
                    <a:pt x="10692003" y="0"/>
                  </a:lnTo>
                  <a:lnTo>
                    <a:pt x="10692003" y="6350"/>
                  </a:lnTo>
                  <a:lnTo>
                    <a:pt x="10692003" y="0"/>
                  </a:lnTo>
                  <a:cubicBezTo>
                    <a:pt x="10774807" y="0"/>
                    <a:pt x="10841990" y="66929"/>
                    <a:pt x="10841990" y="149479"/>
                  </a:cubicBezTo>
                  <a:lnTo>
                    <a:pt x="10835640" y="149479"/>
                  </a:lnTo>
                  <a:lnTo>
                    <a:pt x="10841990" y="149479"/>
                  </a:lnTo>
                  <a:lnTo>
                    <a:pt x="10841990" y="2396490"/>
                  </a:lnTo>
                  <a:lnTo>
                    <a:pt x="10835640" y="2396490"/>
                  </a:lnTo>
                  <a:lnTo>
                    <a:pt x="10841990" y="2396490"/>
                  </a:lnTo>
                  <a:cubicBezTo>
                    <a:pt x="10841990" y="2479040"/>
                    <a:pt x="10774807" y="2545969"/>
                    <a:pt x="10692003" y="2545969"/>
                  </a:cubicBezTo>
                  <a:lnTo>
                    <a:pt x="10692003" y="2539619"/>
                  </a:lnTo>
                  <a:lnTo>
                    <a:pt x="10692003" y="2545969"/>
                  </a:lnTo>
                  <a:lnTo>
                    <a:pt x="149987" y="2545969"/>
                  </a:lnTo>
                  <a:lnTo>
                    <a:pt x="149987" y="2539619"/>
                  </a:lnTo>
                  <a:lnTo>
                    <a:pt x="149987" y="2545969"/>
                  </a:lnTo>
                  <a:cubicBezTo>
                    <a:pt x="67183" y="2545969"/>
                    <a:pt x="0" y="2479040"/>
                    <a:pt x="0" y="2396490"/>
                  </a:cubicBezTo>
                  <a:lnTo>
                    <a:pt x="0" y="149479"/>
                  </a:lnTo>
                  <a:lnTo>
                    <a:pt x="6350" y="149479"/>
                  </a:lnTo>
                  <a:lnTo>
                    <a:pt x="0" y="149479"/>
                  </a:lnTo>
                  <a:moveTo>
                    <a:pt x="12700" y="149479"/>
                  </a:moveTo>
                  <a:lnTo>
                    <a:pt x="12700" y="2396490"/>
                  </a:lnTo>
                  <a:lnTo>
                    <a:pt x="6350" y="2396490"/>
                  </a:lnTo>
                  <a:lnTo>
                    <a:pt x="12700" y="2396490"/>
                  </a:lnTo>
                  <a:cubicBezTo>
                    <a:pt x="12700" y="2472055"/>
                    <a:pt x="74168" y="2533269"/>
                    <a:pt x="149987" y="2533269"/>
                  </a:cubicBezTo>
                  <a:lnTo>
                    <a:pt x="10692003" y="2533269"/>
                  </a:lnTo>
                  <a:cubicBezTo>
                    <a:pt x="10767822" y="2533269"/>
                    <a:pt x="10829290" y="2472055"/>
                    <a:pt x="10829290" y="2396490"/>
                  </a:cubicBezTo>
                  <a:lnTo>
                    <a:pt x="10829290" y="149479"/>
                  </a:lnTo>
                  <a:cubicBezTo>
                    <a:pt x="10829290" y="73914"/>
                    <a:pt x="10767822" y="12700"/>
                    <a:pt x="10692003" y="12700"/>
                  </a:cubicBezTo>
                  <a:lnTo>
                    <a:pt x="149987" y="12700"/>
                  </a:lnTo>
                  <a:lnTo>
                    <a:pt x="149987" y="6350"/>
                  </a:lnTo>
                  <a:lnTo>
                    <a:pt x="149987" y="12700"/>
                  </a:lnTo>
                  <a:cubicBezTo>
                    <a:pt x="74168" y="12700"/>
                    <a:pt x="12700" y="73914"/>
                    <a:pt x="12700" y="149479"/>
                  </a:cubicBezTo>
                  <a:close/>
                </a:path>
              </a:pathLst>
            </a:custGeom>
            <a:solidFill>
              <a:srgbClr val="194A99"/>
            </a:solidFill>
          </p:spPr>
          <p:txBody>
            <a:bodyPr/>
            <a:lstStyle/>
            <a:p>
              <a:endParaRPr lang="en-AE"/>
            </a:p>
          </p:txBody>
        </p:sp>
      </p:grpSp>
      <p:sp>
        <p:nvSpPr>
          <p:cNvPr id="15" name="TextBox 15"/>
          <p:cNvSpPr txBox="1"/>
          <p:nvPr/>
        </p:nvSpPr>
        <p:spPr>
          <a:xfrm>
            <a:off x="9536609" y="5549504"/>
            <a:ext cx="4279106" cy="418208"/>
          </a:xfrm>
          <a:prstGeom prst="rect">
            <a:avLst/>
          </a:prstGeom>
        </p:spPr>
        <p:txBody>
          <a:bodyPr lIns="0" tIns="0" rIns="0" bIns="0" rtlCol="0" anchor="t">
            <a:spAutoFit/>
          </a:bodyPr>
          <a:lstStyle/>
          <a:p>
            <a:pPr algn="l">
              <a:lnSpc>
                <a:spcPts val="3124"/>
              </a:lnSpc>
            </a:pPr>
            <a:r>
              <a:rPr lang="en-US" sz="2499">
                <a:solidFill>
                  <a:srgbClr val="E2E6E9"/>
                </a:solidFill>
                <a:latin typeface="Merriweather"/>
                <a:ea typeface="Merriweather"/>
                <a:cs typeface="Merriweather"/>
                <a:sym typeface="Merriweather"/>
              </a:rPr>
              <a:t>Collaborative Development</a:t>
            </a:r>
          </a:p>
        </p:txBody>
      </p:sp>
      <p:sp>
        <p:nvSpPr>
          <p:cNvPr id="16" name="TextBox 16"/>
          <p:cNvSpPr txBox="1"/>
          <p:nvPr/>
        </p:nvSpPr>
        <p:spPr>
          <a:xfrm>
            <a:off x="9536609" y="6044804"/>
            <a:ext cx="7592169" cy="893861"/>
          </a:xfrm>
          <a:prstGeom prst="rect">
            <a:avLst/>
          </a:prstGeom>
        </p:spPr>
        <p:txBody>
          <a:bodyPr lIns="0" tIns="0" rIns="0" bIns="0" rtlCol="0" anchor="t">
            <a:spAutoFit/>
          </a:bodyPr>
          <a:lstStyle/>
          <a:p>
            <a:pPr algn="l">
              <a:lnSpc>
                <a:spcPts val="3187"/>
              </a:lnSpc>
            </a:pPr>
            <a:r>
              <a:rPr lang="en-US" sz="2000">
                <a:solidFill>
                  <a:srgbClr val="E2E6E9"/>
                </a:solidFill>
                <a:latin typeface="Merriweather"/>
                <a:ea typeface="Merriweather"/>
                <a:cs typeface="Merriweather"/>
                <a:sym typeface="Merriweather"/>
              </a:rPr>
              <a:t>Utilized pair programming and code reviews for high-quality, consistent codebase development.</a:t>
            </a:r>
          </a:p>
        </p:txBody>
      </p:sp>
      <p:grpSp>
        <p:nvGrpSpPr>
          <p:cNvPr id="17" name="Group 17"/>
          <p:cNvGrpSpPr/>
          <p:nvPr/>
        </p:nvGrpSpPr>
        <p:grpSpPr>
          <a:xfrm>
            <a:off x="889546" y="7454205"/>
            <a:ext cx="8131522" cy="1909465"/>
            <a:chOff x="0" y="0"/>
            <a:chExt cx="10842030" cy="2545953"/>
          </a:xfrm>
        </p:grpSpPr>
        <p:sp>
          <p:nvSpPr>
            <p:cNvPr id="18" name="Freeform 18"/>
            <p:cNvSpPr/>
            <p:nvPr/>
          </p:nvSpPr>
          <p:spPr>
            <a:xfrm>
              <a:off x="6350" y="6350"/>
              <a:ext cx="10829290" cy="2533269"/>
            </a:xfrm>
            <a:custGeom>
              <a:avLst/>
              <a:gdLst/>
              <a:ahLst/>
              <a:cxnLst/>
              <a:rect l="l" t="t" r="r" b="b"/>
              <a:pathLst>
                <a:path w="10829290" h="2533269">
                  <a:moveTo>
                    <a:pt x="0" y="143129"/>
                  </a:moveTo>
                  <a:cubicBezTo>
                    <a:pt x="0" y="64008"/>
                    <a:pt x="64262" y="0"/>
                    <a:pt x="143637" y="0"/>
                  </a:cubicBezTo>
                  <a:lnTo>
                    <a:pt x="10685653" y="0"/>
                  </a:lnTo>
                  <a:cubicBezTo>
                    <a:pt x="10765028" y="0"/>
                    <a:pt x="10829290" y="64008"/>
                    <a:pt x="10829290" y="143129"/>
                  </a:cubicBezTo>
                  <a:lnTo>
                    <a:pt x="10829290" y="2390140"/>
                  </a:lnTo>
                  <a:cubicBezTo>
                    <a:pt x="10829290" y="2469134"/>
                    <a:pt x="10765028" y="2533269"/>
                    <a:pt x="10685653" y="2533269"/>
                  </a:cubicBezTo>
                  <a:lnTo>
                    <a:pt x="143637" y="2533269"/>
                  </a:lnTo>
                  <a:cubicBezTo>
                    <a:pt x="64262" y="2533269"/>
                    <a:pt x="0" y="2469134"/>
                    <a:pt x="0" y="2390140"/>
                  </a:cubicBezTo>
                  <a:close/>
                </a:path>
              </a:pathLst>
            </a:custGeom>
            <a:solidFill>
              <a:srgbClr val="003180"/>
            </a:solidFill>
          </p:spPr>
          <p:txBody>
            <a:bodyPr/>
            <a:lstStyle/>
            <a:p>
              <a:endParaRPr lang="en-AE"/>
            </a:p>
          </p:txBody>
        </p:sp>
        <p:sp>
          <p:nvSpPr>
            <p:cNvPr id="19" name="Freeform 19"/>
            <p:cNvSpPr/>
            <p:nvPr/>
          </p:nvSpPr>
          <p:spPr>
            <a:xfrm>
              <a:off x="0" y="0"/>
              <a:ext cx="10841990" cy="2545969"/>
            </a:xfrm>
            <a:custGeom>
              <a:avLst/>
              <a:gdLst/>
              <a:ahLst/>
              <a:cxnLst/>
              <a:rect l="l" t="t" r="r" b="b"/>
              <a:pathLst>
                <a:path w="10841990" h="2545969">
                  <a:moveTo>
                    <a:pt x="0" y="149479"/>
                  </a:moveTo>
                  <a:cubicBezTo>
                    <a:pt x="0" y="66929"/>
                    <a:pt x="67183" y="0"/>
                    <a:pt x="149987" y="0"/>
                  </a:cubicBezTo>
                  <a:lnTo>
                    <a:pt x="10692003" y="0"/>
                  </a:lnTo>
                  <a:lnTo>
                    <a:pt x="10692003" y="6350"/>
                  </a:lnTo>
                  <a:lnTo>
                    <a:pt x="10692003" y="0"/>
                  </a:lnTo>
                  <a:cubicBezTo>
                    <a:pt x="10774807" y="0"/>
                    <a:pt x="10841990" y="66929"/>
                    <a:pt x="10841990" y="149479"/>
                  </a:cubicBezTo>
                  <a:lnTo>
                    <a:pt x="10835640" y="149479"/>
                  </a:lnTo>
                  <a:lnTo>
                    <a:pt x="10841990" y="149479"/>
                  </a:lnTo>
                  <a:lnTo>
                    <a:pt x="10841990" y="2396490"/>
                  </a:lnTo>
                  <a:lnTo>
                    <a:pt x="10835640" y="2396490"/>
                  </a:lnTo>
                  <a:lnTo>
                    <a:pt x="10841990" y="2396490"/>
                  </a:lnTo>
                  <a:cubicBezTo>
                    <a:pt x="10841990" y="2479040"/>
                    <a:pt x="10774807" y="2545969"/>
                    <a:pt x="10692003" y="2545969"/>
                  </a:cubicBezTo>
                  <a:lnTo>
                    <a:pt x="10692003" y="2539619"/>
                  </a:lnTo>
                  <a:lnTo>
                    <a:pt x="10692003" y="2545969"/>
                  </a:lnTo>
                  <a:lnTo>
                    <a:pt x="149987" y="2545969"/>
                  </a:lnTo>
                  <a:lnTo>
                    <a:pt x="149987" y="2539619"/>
                  </a:lnTo>
                  <a:lnTo>
                    <a:pt x="149987" y="2545969"/>
                  </a:lnTo>
                  <a:cubicBezTo>
                    <a:pt x="67183" y="2545969"/>
                    <a:pt x="0" y="2479040"/>
                    <a:pt x="0" y="2396490"/>
                  </a:cubicBezTo>
                  <a:lnTo>
                    <a:pt x="0" y="149479"/>
                  </a:lnTo>
                  <a:lnTo>
                    <a:pt x="6350" y="149479"/>
                  </a:lnTo>
                  <a:lnTo>
                    <a:pt x="0" y="149479"/>
                  </a:lnTo>
                  <a:moveTo>
                    <a:pt x="12700" y="149479"/>
                  </a:moveTo>
                  <a:lnTo>
                    <a:pt x="12700" y="2396490"/>
                  </a:lnTo>
                  <a:lnTo>
                    <a:pt x="6350" y="2396490"/>
                  </a:lnTo>
                  <a:lnTo>
                    <a:pt x="12700" y="2396490"/>
                  </a:lnTo>
                  <a:cubicBezTo>
                    <a:pt x="12700" y="2472055"/>
                    <a:pt x="74168" y="2533269"/>
                    <a:pt x="149987" y="2533269"/>
                  </a:cubicBezTo>
                  <a:lnTo>
                    <a:pt x="10692003" y="2533269"/>
                  </a:lnTo>
                  <a:cubicBezTo>
                    <a:pt x="10767822" y="2533269"/>
                    <a:pt x="10829290" y="2472055"/>
                    <a:pt x="10829290" y="2396490"/>
                  </a:cubicBezTo>
                  <a:lnTo>
                    <a:pt x="10829290" y="149479"/>
                  </a:lnTo>
                  <a:cubicBezTo>
                    <a:pt x="10829290" y="73914"/>
                    <a:pt x="10767822" y="12700"/>
                    <a:pt x="10692003" y="12700"/>
                  </a:cubicBezTo>
                  <a:lnTo>
                    <a:pt x="149987" y="12700"/>
                  </a:lnTo>
                  <a:lnTo>
                    <a:pt x="149987" y="6350"/>
                  </a:lnTo>
                  <a:lnTo>
                    <a:pt x="149987" y="12700"/>
                  </a:lnTo>
                  <a:cubicBezTo>
                    <a:pt x="74168" y="12700"/>
                    <a:pt x="12700" y="73914"/>
                    <a:pt x="12700" y="149479"/>
                  </a:cubicBezTo>
                  <a:close/>
                </a:path>
              </a:pathLst>
            </a:custGeom>
            <a:solidFill>
              <a:srgbClr val="194A99"/>
            </a:solidFill>
          </p:spPr>
          <p:txBody>
            <a:bodyPr/>
            <a:lstStyle/>
            <a:p>
              <a:endParaRPr lang="en-AE"/>
            </a:p>
          </p:txBody>
        </p:sp>
      </p:grpSp>
      <p:sp>
        <p:nvSpPr>
          <p:cNvPr id="20" name="TextBox 20"/>
          <p:cNvSpPr txBox="1"/>
          <p:nvPr/>
        </p:nvSpPr>
        <p:spPr>
          <a:xfrm>
            <a:off x="1159222" y="7704832"/>
            <a:ext cx="3534370" cy="418208"/>
          </a:xfrm>
          <a:prstGeom prst="rect">
            <a:avLst/>
          </a:prstGeom>
        </p:spPr>
        <p:txBody>
          <a:bodyPr lIns="0" tIns="0" rIns="0" bIns="0" rtlCol="0" anchor="t">
            <a:spAutoFit/>
          </a:bodyPr>
          <a:lstStyle/>
          <a:p>
            <a:pPr algn="l">
              <a:lnSpc>
                <a:spcPts val="3124"/>
              </a:lnSpc>
            </a:pPr>
            <a:r>
              <a:rPr lang="en-US" sz="2499">
                <a:solidFill>
                  <a:srgbClr val="E2E6E9"/>
                </a:solidFill>
                <a:latin typeface="Merriweather"/>
                <a:ea typeface="Merriweather"/>
                <a:cs typeface="Merriweather"/>
                <a:sym typeface="Merriweather"/>
              </a:rPr>
              <a:t>Workload Distribution</a:t>
            </a:r>
          </a:p>
        </p:txBody>
      </p:sp>
      <p:sp>
        <p:nvSpPr>
          <p:cNvPr id="21" name="TextBox 21"/>
          <p:cNvSpPr txBox="1"/>
          <p:nvPr/>
        </p:nvSpPr>
        <p:spPr>
          <a:xfrm>
            <a:off x="1159222" y="8200132"/>
            <a:ext cx="7592169" cy="893861"/>
          </a:xfrm>
          <a:prstGeom prst="rect">
            <a:avLst/>
          </a:prstGeom>
        </p:spPr>
        <p:txBody>
          <a:bodyPr lIns="0" tIns="0" rIns="0" bIns="0" rtlCol="0" anchor="t">
            <a:spAutoFit/>
          </a:bodyPr>
          <a:lstStyle/>
          <a:p>
            <a:pPr algn="l">
              <a:lnSpc>
                <a:spcPts val="3187"/>
              </a:lnSpc>
            </a:pPr>
            <a:r>
              <a:rPr lang="en-US" sz="2000">
                <a:solidFill>
                  <a:srgbClr val="E2E6E9"/>
                </a:solidFill>
                <a:latin typeface="Merriweather"/>
                <a:ea typeface="Merriweather"/>
                <a:cs typeface="Merriweather"/>
                <a:sym typeface="Merriweather"/>
              </a:rPr>
              <a:t>Tasks were allocated based on individual strengths, promoting efficient project progression.</a:t>
            </a:r>
          </a:p>
        </p:txBody>
      </p:sp>
      <p:grpSp>
        <p:nvGrpSpPr>
          <p:cNvPr id="22" name="Group 22"/>
          <p:cNvGrpSpPr/>
          <p:nvPr/>
        </p:nvGrpSpPr>
        <p:grpSpPr>
          <a:xfrm>
            <a:off x="9266933" y="7454205"/>
            <a:ext cx="8131522" cy="1909465"/>
            <a:chOff x="0" y="0"/>
            <a:chExt cx="10842030" cy="2545953"/>
          </a:xfrm>
        </p:grpSpPr>
        <p:sp>
          <p:nvSpPr>
            <p:cNvPr id="23" name="Freeform 23"/>
            <p:cNvSpPr/>
            <p:nvPr/>
          </p:nvSpPr>
          <p:spPr>
            <a:xfrm>
              <a:off x="6350" y="6350"/>
              <a:ext cx="10829290" cy="2533269"/>
            </a:xfrm>
            <a:custGeom>
              <a:avLst/>
              <a:gdLst/>
              <a:ahLst/>
              <a:cxnLst/>
              <a:rect l="l" t="t" r="r" b="b"/>
              <a:pathLst>
                <a:path w="10829290" h="2533269">
                  <a:moveTo>
                    <a:pt x="0" y="143129"/>
                  </a:moveTo>
                  <a:cubicBezTo>
                    <a:pt x="0" y="64008"/>
                    <a:pt x="64262" y="0"/>
                    <a:pt x="143637" y="0"/>
                  </a:cubicBezTo>
                  <a:lnTo>
                    <a:pt x="10685653" y="0"/>
                  </a:lnTo>
                  <a:cubicBezTo>
                    <a:pt x="10765028" y="0"/>
                    <a:pt x="10829290" y="64008"/>
                    <a:pt x="10829290" y="143129"/>
                  </a:cubicBezTo>
                  <a:lnTo>
                    <a:pt x="10829290" y="2390140"/>
                  </a:lnTo>
                  <a:cubicBezTo>
                    <a:pt x="10829290" y="2469134"/>
                    <a:pt x="10765028" y="2533269"/>
                    <a:pt x="10685653" y="2533269"/>
                  </a:cubicBezTo>
                  <a:lnTo>
                    <a:pt x="143637" y="2533269"/>
                  </a:lnTo>
                  <a:cubicBezTo>
                    <a:pt x="64262" y="2533269"/>
                    <a:pt x="0" y="2469134"/>
                    <a:pt x="0" y="2390140"/>
                  </a:cubicBezTo>
                  <a:close/>
                </a:path>
              </a:pathLst>
            </a:custGeom>
            <a:solidFill>
              <a:srgbClr val="003180"/>
            </a:solidFill>
          </p:spPr>
          <p:txBody>
            <a:bodyPr/>
            <a:lstStyle/>
            <a:p>
              <a:endParaRPr lang="en-AE"/>
            </a:p>
          </p:txBody>
        </p:sp>
        <p:sp>
          <p:nvSpPr>
            <p:cNvPr id="24" name="Freeform 24"/>
            <p:cNvSpPr/>
            <p:nvPr/>
          </p:nvSpPr>
          <p:spPr>
            <a:xfrm>
              <a:off x="0" y="0"/>
              <a:ext cx="10841990" cy="2545969"/>
            </a:xfrm>
            <a:custGeom>
              <a:avLst/>
              <a:gdLst/>
              <a:ahLst/>
              <a:cxnLst/>
              <a:rect l="l" t="t" r="r" b="b"/>
              <a:pathLst>
                <a:path w="10841990" h="2545969">
                  <a:moveTo>
                    <a:pt x="0" y="149479"/>
                  </a:moveTo>
                  <a:cubicBezTo>
                    <a:pt x="0" y="66929"/>
                    <a:pt x="67183" y="0"/>
                    <a:pt x="149987" y="0"/>
                  </a:cubicBezTo>
                  <a:lnTo>
                    <a:pt x="10692003" y="0"/>
                  </a:lnTo>
                  <a:lnTo>
                    <a:pt x="10692003" y="6350"/>
                  </a:lnTo>
                  <a:lnTo>
                    <a:pt x="10692003" y="0"/>
                  </a:lnTo>
                  <a:cubicBezTo>
                    <a:pt x="10774807" y="0"/>
                    <a:pt x="10841990" y="66929"/>
                    <a:pt x="10841990" y="149479"/>
                  </a:cubicBezTo>
                  <a:lnTo>
                    <a:pt x="10835640" y="149479"/>
                  </a:lnTo>
                  <a:lnTo>
                    <a:pt x="10841990" y="149479"/>
                  </a:lnTo>
                  <a:lnTo>
                    <a:pt x="10841990" y="2396490"/>
                  </a:lnTo>
                  <a:lnTo>
                    <a:pt x="10835640" y="2396490"/>
                  </a:lnTo>
                  <a:lnTo>
                    <a:pt x="10841990" y="2396490"/>
                  </a:lnTo>
                  <a:cubicBezTo>
                    <a:pt x="10841990" y="2479040"/>
                    <a:pt x="10774807" y="2545969"/>
                    <a:pt x="10692003" y="2545969"/>
                  </a:cubicBezTo>
                  <a:lnTo>
                    <a:pt x="10692003" y="2539619"/>
                  </a:lnTo>
                  <a:lnTo>
                    <a:pt x="10692003" y="2545969"/>
                  </a:lnTo>
                  <a:lnTo>
                    <a:pt x="149987" y="2545969"/>
                  </a:lnTo>
                  <a:lnTo>
                    <a:pt x="149987" y="2539619"/>
                  </a:lnTo>
                  <a:lnTo>
                    <a:pt x="149987" y="2545969"/>
                  </a:lnTo>
                  <a:cubicBezTo>
                    <a:pt x="67183" y="2545969"/>
                    <a:pt x="0" y="2479040"/>
                    <a:pt x="0" y="2396490"/>
                  </a:cubicBezTo>
                  <a:lnTo>
                    <a:pt x="0" y="149479"/>
                  </a:lnTo>
                  <a:lnTo>
                    <a:pt x="6350" y="149479"/>
                  </a:lnTo>
                  <a:lnTo>
                    <a:pt x="0" y="149479"/>
                  </a:lnTo>
                  <a:moveTo>
                    <a:pt x="12700" y="149479"/>
                  </a:moveTo>
                  <a:lnTo>
                    <a:pt x="12700" y="2396490"/>
                  </a:lnTo>
                  <a:lnTo>
                    <a:pt x="6350" y="2396490"/>
                  </a:lnTo>
                  <a:lnTo>
                    <a:pt x="12700" y="2396490"/>
                  </a:lnTo>
                  <a:cubicBezTo>
                    <a:pt x="12700" y="2472055"/>
                    <a:pt x="74168" y="2533269"/>
                    <a:pt x="149987" y="2533269"/>
                  </a:cubicBezTo>
                  <a:lnTo>
                    <a:pt x="10692003" y="2533269"/>
                  </a:lnTo>
                  <a:cubicBezTo>
                    <a:pt x="10767822" y="2533269"/>
                    <a:pt x="10829290" y="2472055"/>
                    <a:pt x="10829290" y="2396490"/>
                  </a:cubicBezTo>
                  <a:lnTo>
                    <a:pt x="10829290" y="149479"/>
                  </a:lnTo>
                  <a:cubicBezTo>
                    <a:pt x="10829290" y="73914"/>
                    <a:pt x="10767822" y="12700"/>
                    <a:pt x="10692003" y="12700"/>
                  </a:cubicBezTo>
                  <a:lnTo>
                    <a:pt x="149987" y="12700"/>
                  </a:lnTo>
                  <a:lnTo>
                    <a:pt x="149987" y="6350"/>
                  </a:lnTo>
                  <a:lnTo>
                    <a:pt x="149987" y="12700"/>
                  </a:lnTo>
                  <a:cubicBezTo>
                    <a:pt x="74168" y="12700"/>
                    <a:pt x="12700" y="73914"/>
                    <a:pt x="12700" y="149479"/>
                  </a:cubicBezTo>
                  <a:close/>
                </a:path>
              </a:pathLst>
            </a:custGeom>
            <a:solidFill>
              <a:srgbClr val="194A99"/>
            </a:solidFill>
          </p:spPr>
          <p:txBody>
            <a:bodyPr/>
            <a:lstStyle/>
            <a:p>
              <a:endParaRPr lang="en-AE"/>
            </a:p>
          </p:txBody>
        </p:sp>
      </p:grpSp>
      <p:sp>
        <p:nvSpPr>
          <p:cNvPr id="25" name="TextBox 25"/>
          <p:cNvSpPr txBox="1"/>
          <p:nvPr/>
        </p:nvSpPr>
        <p:spPr>
          <a:xfrm>
            <a:off x="9536609" y="7704832"/>
            <a:ext cx="3194000" cy="418208"/>
          </a:xfrm>
          <a:prstGeom prst="rect">
            <a:avLst/>
          </a:prstGeom>
        </p:spPr>
        <p:txBody>
          <a:bodyPr lIns="0" tIns="0" rIns="0" bIns="0" rtlCol="0" anchor="t">
            <a:spAutoFit/>
          </a:bodyPr>
          <a:lstStyle/>
          <a:p>
            <a:pPr algn="l">
              <a:lnSpc>
                <a:spcPts val="3124"/>
              </a:lnSpc>
            </a:pPr>
            <a:r>
              <a:rPr lang="en-US" sz="2499">
                <a:solidFill>
                  <a:srgbClr val="E2E6E9"/>
                </a:solidFill>
                <a:latin typeface="Merriweather"/>
                <a:ea typeface="Merriweather"/>
                <a:cs typeface="Merriweather"/>
                <a:sym typeface="Merriweather"/>
              </a:rPr>
              <a:t>Agile Methodology</a:t>
            </a:r>
          </a:p>
        </p:txBody>
      </p:sp>
      <p:sp>
        <p:nvSpPr>
          <p:cNvPr id="26" name="TextBox 26"/>
          <p:cNvSpPr txBox="1"/>
          <p:nvPr/>
        </p:nvSpPr>
        <p:spPr>
          <a:xfrm>
            <a:off x="9536609" y="8200132"/>
            <a:ext cx="7592169" cy="893861"/>
          </a:xfrm>
          <a:prstGeom prst="rect">
            <a:avLst/>
          </a:prstGeom>
        </p:spPr>
        <p:txBody>
          <a:bodyPr lIns="0" tIns="0" rIns="0" bIns="0" rtlCol="0" anchor="t">
            <a:spAutoFit/>
          </a:bodyPr>
          <a:lstStyle/>
          <a:p>
            <a:pPr algn="l">
              <a:lnSpc>
                <a:spcPts val="3187"/>
              </a:lnSpc>
            </a:pPr>
            <a:r>
              <a:rPr lang="en-US" sz="2000">
                <a:solidFill>
                  <a:srgbClr val="E2E6E9"/>
                </a:solidFill>
                <a:latin typeface="Merriweather"/>
                <a:ea typeface="Merriweather"/>
                <a:cs typeface="Merriweather"/>
                <a:sym typeface="Merriweather"/>
              </a:rPr>
              <a:t>Implemented Scrum framework with weekly sprints for adaptive and iterative development process.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498</Words>
  <Application>Microsoft Office PowerPoint</Application>
  <PresentationFormat>Custom</PresentationFormat>
  <Paragraphs>84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Merriweather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MAHAZ ISHTIAQ KHAN</cp:lastModifiedBy>
  <cp:revision>1</cp:revision>
  <dcterms:created xsi:type="dcterms:W3CDTF">2006-08-16T00:00:00Z</dcterms:created>
  <dcterms:modified xsi:type="dcterms:W3CDTF">2025-04-10T12:04:47Z</dcterms:modified>
  <dc:identifier>DAGYCuLjYLU</dc:identifier>
</cp:coreProperties>
</file>